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</p:sldMasterIdLst>
  <p:notesMasterIdLst>
    <p:notesMasterId r:id="rId28"/>
  </p:notesMasterIdLst>
  <p:handoutMasterIdLst>
    <p:handoutMasterId r:id="rId29"/>
  </p:handoutMasterIdLst>
  <p:sldIdLst>
    <p:sldId id="308" r:id="rId2"/>
    <p:sldId id="343" r:id="rId3"/>
    <p:sldId id="344" r:id="rId4"/>
    <p:sldId id="345" r:id="rId5"/>
    <p:sldId id="349" r:id="rId6"/>
    <p:sldId id="350" r:id="rId7"/>
    <p:sldId id="353" r:id="rId8"/>
    <p:sldId id="354" r:id="rId9"/>
    <p:sldId id="355" r:id="rId10"/>
    <p:sldId id="346" r:id="rId11"/>
    <p:sldId id="351" r:id="rId12"/>
    <p:sldId id="352" r:id="rId13"/>
    <p:sldId id="347" r:id="rId14"/>
    <p:sldId id="356" r:id="rId15"/>
    <p:sldId id="357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66" r:id="rId25"/>
    <p:sldId id="367" r:id="rId26"/>
    <p:sldId id="368" r:id="rId27"/>
  </p:sldIdLst>
  <p:sldSz cx="9144000" cy="6858000" type="screen4x3"/>
  <p:notesSz cx="6797675" cy="98742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uc" initials="E" lastIdx="14" clrIdx="0"/>
  <p:cmAuthor id="2" name="Christine Bolz" initials="CB" lastIdx="7" clrIdx="1">
    <p:extLst>
      <p:ext uri="{19B8F6BF-5375-455C-9EA6-DF929625EA0E}">
        <p15:presenceInfo xmlns:p15="http://schemas.microsoft.com/office/powerpoint/2012/main" userId="S-1-5-21-1501504759-1151533154-4005529957-64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0551" autoAdjust="0"/>
  </p:normalViewPr>
  <p:slideViewPr>
    <p:cSldViewPr>
      <p:cViewPr varScale="1">
        <p:scale>
          <a:sx n="82" d="100"/>
          <a:sy n="82" d="100"/>
        </p:scale>
        <p:origin x="76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xmlns="" id="{B1922EBC-780C-F54A-B373-423DF94D6A7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xmlns="" id="{5B5CDC16-7585-644E-8006-9B3E2EC06B3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xmlns="" id="{CBE34AE8-7ECB-A048-BE51-C000160C9C0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xmlns="" id="{96C8F4D7-5385-7345-9AD5-3A6B6E87670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3E0FA0E-5B4E-2945-AC26-2C5DA001B2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xmlns="" id="{1292686E-30C9-3A48-B802-646D062F1EF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anose="020B0604030504040204" pitchFamily="34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xmlns="" id="{6EC5B069-1725-8C4D-A7BC-47D0F2B7DC3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anose="020B0604030504040204" pitchFamily="34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xmlns="" id="{0D6F4AC8-A304-BB44-87C9-24EABBA10272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xmlns="" id="{A8617C76-8D89-E148-A5FD-0356AAFD8C2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691063"/>
            <a:ext cx="4984750" cy="44434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xmlns="" id="{972ACA89-4E26-D045-B19D-02A3BF084EF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anose="020B0604030504040204" pitchFamily="34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xmlns="" id="{9A36B8A7-BF85-784F-9781-62DFF3EA421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16D3CF2E-7298-D942-A638-73D7F92EFBD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16838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Times New Roman" panose="02020603050405020304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Times New Roman" charset="0"/>
        <a:cs typeface="Times New Roman" panose="02020603050405020304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Times New Roman" charset="0"/>
        <a:cs typeface="Times New Roman" panose="02020603050405020304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Times New Roman" charset="0"/>
        <a:cs typeface="Times New Roman" panose="02020603050405020304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Times New Roman" charset="0"/>
        <a:cs typeface="Times New Roman" panose="02020603050405020304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xmlns="" id="{849D29C6-91B1-1F43-B69F-A0CF430634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Notes Placeholder 2">
            <a:extLst>
              <a:ext uri="{FF2B5EF4-FFF2-40B4-BE49-F238E27FC236}">
                <a16:creationId xmlns:a16="http://schemas.microsoft.com/office/drawing/2014/main" xmlns="" id="{CBB0CEF8-19D5-7C43-B59F-81C1857F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xmlns="" id="{3EE8BE3E-F06E-2A48-8F1C-825AD15A01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3527F1F8-BD7F-DC47-9534-EA1FE4664818}" type="slidenum">
              <a:rPr lang="en-US" altLang="en-US" sz="1200" smtClean="0">
                <a:latin typeface="Tahoma" panose="020B0604030504040204" pitchFamily="34" charset="0"/>
              </a:rPr>
              <a:pPr/>
              <a:t>1</a:t>
            </a:fld>
            <a:endParaRPr lang="en-US" altLang="en-US" sz="12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766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Will combine / contrast industry structures with </a:t>
            </a:r>
            <a:r>
              <a:rPr lang="en-US" dirty="0" err="1"/>
              <a:t>hpr</a:t>
            </a:r>
            <a:r>
              <a:rPr lang="en-US" dirty="0"/>
              <a:t> structures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17986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mechanics, materials, statics / dynamics class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8939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Poor engineering is evident when vehicle doesn’t satisfy requirements.</a:t>
            </a:r>
          </a:p>
          <a:p>
            <a:r>
              <a:rPr lang="en-US" dirty="0"/>
              <a:t>Poor engineering is evident when – sized incorrectly, doesn’t fit properly, wasn’t tested etc.</a:t>
            </a:r>
          </a:p>
          <a:p>
            <a:r>
              <a:rPr lang="en-US" dirty="0"/>
              <a:t>Our design reviews try to ensure that your product will meet the requirements – that you have considered all factors when making choices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37018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36795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35846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444739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58002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COTS components / materials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40249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381891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804991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438966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Test setups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48553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07154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Show fabricated airframe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720378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Think about the downstream processes when you are making design and analysis choices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93641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Show fabrication / manufacturing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348402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Payload integration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353325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xmlns="" id="{DC3DD098-1971-8449-B114-DD7F7C4C9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xmlns="" id="{87217DAA-A636-744B-8A8B-6E347B4B73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/>
              <a:t>Eyebolts – I’ve never seen one fail</a:t>
            </a:r>
          </a:p>
          <a:p>
            <a:r>
              <a:rPr lang="en-US" altLang="en-US" dirty="0"/>
              <a:t>Zipper – I’ve seen several zippers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xmlns="" id="{0DF98FB4-3D7F-0F45-A817-62C886E1BD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3FAA5A4-CD65-C04B-8E11-AEABBBAC822B}" type="slidenum">
              <a:rPr lang="en-US" altLang="en-US" sz="1200" smtClean="0">
                <a:latin typeface="Tahoma" panose="020B0604030504040204" pitchFamily="34" charset="0"/>
              </a:rPr>
              <a:pPr/>
              <a:t>22</a:t>
            </a:fld>
            <a:endParaRPr lang="en-US" altLang="en-US" sz="12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6303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xmlns="" id="{DC3DD098-1971-8449-B114-DD7F7C4C9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xmlns="" id="{87217DAA-A636-744B-8A8B-6E347B4B73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/>
              <a:t>Cato – I’ve seen twice</a:t>
            </a:r>
          </a:p>
          <a:p>
            <a:r>
              <a:rPr lang="en-US" altLang="en-US" dirty="0"/>
              <a:t>Fin flutter – lots of videos online</a:t>
            </a:r>
          </a:p>
          <a:p>
            <a:r>
              <a:rPr lang="en-US" altLang="en-US" dirty="0"/>
              <a:t>Premature </a:t>
            </a:r>
            <a:r>
              <a:rPr lang="en-US" altLang="en-US" dirty="0" err="1"/>
              <a:t>sep</a:t>
            </a:r>
            <a:r>
              <a:rPr lang="en-US" altLang="en-US" dirty="0"/>
              <a:t> – have not seen</a:t>
            </a:r>
          </a:p>
          <a:p>
            <a:r>
              <a:rPr lang="en-US" altLang="en-US" dirty="0"/>
              <a:t>Late/no </a:t>
            </a:r>
            <a:r>
              <a:rPr lang="en-US" altLang="en-US" dirty="0" err="1"/>
              <a:t>sep</a:t>
            </a:r>
            <a:r>
              <a:rPr lang="en-US" altLang="en-US" dirty="0"/>
              <a:t> – have seen a few</a:t>
            </a:r>
          </a:p>
          <a:p>
            <a:endParaRPr lang="en-US" altLang="en-US" dirty="0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xmlns="" id="{0DF98FB4-3D7F-0F45-A817-62C886E1BD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3FAA5A4-CD65-C04B-8E11-AEABBBAC822B}" type="slidenum">
              <a:rPr lang="en-US" altLang="en-US" sz="1200" smtClean="0">
                <a:latin typeface="Tahoma" panose="020B0604030504040204" pitchFamily="34" charset="0"/>
              </a:rPr>
              <a:pPr/>
              <a:t>23</a:t>
            </a:fld>
            <a:endParaRPr lang="en-US" altLang="en-US" sz="12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7819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xmlns="" id="{DC3DD098-1971-8449-B114-DD7F7C4C9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xmlns="" id="{87217DAA-A636-744B-8A8B-6E347B4B73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/>
              <a:t>3 or 4 fin – we spent time determining pros and cons</a:t>
            </a:r>
          </a:p>
          <a:p>
            <a:r>
              <a:rPr lang="en-US" altLang="en-US" dirty="0"/>
              <a:t>The size of the actuator eventually determined our diameter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xmlns="" id="{0DF98FB4-3D7F-0F45-A817-62C886E1BD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3FAA5A4-CD65-C04B-8E11-AEABBBAC822B}" type="slidenum">
              <a:rPr lang="en-US" altLang="en-US" sz="1200" smtClean="0">
                <a:latin typeface="Tahoma" panose="020B0604030504040204" pitchFamily="34" charset="0"/>
              </a:rPr>
              <a:pPr/>
              <a:t>24</a:t>
            </a:fld>
            <a:endParaRPr lang="en-US" altLang="en-US" sz="12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2677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xmlns="" id="{DC3DD098-1971-8449-B114-DD7F7C4C9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xmlns="" id="{87217DAA-A636-744B-8A8B-6E347B4B73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/>
              <a:t>The size of the acrylic tube (and motion of the camera), determined our airframe diameter / kit selection</a:t>
            </a:r>
          </a:p>
          <a:p>
            <a:endParaRPr lang="en-US" altLang="en-US" dirty="0"/>
          </a:p>
          <a:p>
            <a:r>
              <a:rPr lang="en-US" altLang="en-US" dirty="0"/>
              <a:t>Verify or determine the amount of expected load in flight – then select components that can withstand that load. Be sure the understand not only the amount but type of load and direction as well.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xmlns="" id="{0DF98FB4-3D7F-0F45-A817-62C886E1BD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3FAA5A4-CD65-C04B-8E11-AEABBBAC822B}" type="slidenum">
              <a:rPr lang="en-US" altLang="en-US" sz="1200" smtClean="0">
                <a:latin typeface="Tahoma" panose="020B0604030504040204" pitchFamily="34" charset="0"/>
              </a:rPr>
              <a:pPr/>
              <a:t>25</a:t>
            </a:fld>
            <a:endParaRPr lang="en-US" altLang="en-US" sz="12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7355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>
            <a:extLst>
              <a:ext uri="{FF2B5EF4-FFF2-40B4-BE49-F238E27FC236}">
                <a16:creationId xmlns:a16="http://schemas.microsoft.com/office/drawing/2014/main" xmlns="" id="{0CC38E4F-B8AE-A14E-B087-26CC2618091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>
            <a:extLst>
              <a:ext uri="{FF2B5EF4-FFF2-40B4-BE49-F238E27FC236}">
                <a16:creationId xmlns:a16="http://schemas.microsoft.com/office/drawing/2014/main" xmlns="" id="{770B7F44-F9D2-C043-84EF-6BF78D734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35844" name="Slide Number Placeholder 3">
            <a:extLst>
              <a:ext uri="{FF2B5EF4-FFF2-40B4-BE49-F238E27FC236}">
                <a16:creationId xmlns:a16="http://schemas.microsoft.com/office/drawing/2014/main" xmlns="" id="{62D199C8-55CA-1D4D-9F3B-9AF81B8BCE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7F300D1F-7964-E041-8360-9099B6E6294E}" type="slidenum">
              <a:rPr lang="en-US" altLang="en-US" sz="1200" smtClean="0">
                <a:latin typeface="Tahoma" panose="020B0604030504040204" pitchFamily="34" charset="0"/>
              </a:rPr>
              <a:pPr/>
              <a:t>26</a:t>
            </a:fld>
            <a:endParaRPr lang="en-US" altLang="en-US" sz="12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757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3E586C68-810D-4A4D-BC5B-AA65B217D23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3365500"/>
            <a:chOff x="0" y="0"/>
            <a:chExt cx="5760" cy="2120"/>
          </a:xfrm>
        </p:grpSpPr>
        <p:pic>
          <p:nvPicPr>
            <p:cNvPr id="5" name="Picture 3" descr="D:\FRONTPAGE THEMES\ARTSY\ARTBANNA.PNG">
              <a:extLst>
                <a:ext uri="{FF2B5EF4-FFF2-40B4-BE49-F238E27FC236}">
                  <a16:creationId xmlns:a16="http://schemas.microsoft.com/office/drawing/2014/main" xmlns="" id="{52C83C85-8808-6445-B8C2-0B9C9A9B3A94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5"/>
            <a:stretch>
              <a:fillRect/>
            </a:stretch>
          </p:blipFill>
          <p:spPr bwMode="invGray">
            <a:xfrm>
              <a:off x="0" y="0"/>
              <a:ext cx="576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P:\!Themes\Artsy\Arthsepa.gif">
              <a:extLst>
                <a:ext uri="{FF2B5EF4-FFF2-40B4-BE49-F238E27FC236}">
                  <a16:creationId xmlns:a16="http://schemas.microsoft.com/office/drawing/2014/main" xmlns="" id="{30CBA0AA-A79D-604F-ADC7-669ACDDDE00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2059"/>
              <a:ext cx="2832" cy="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1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90600" y="1905000"/>
            <a:ext cx="7772400" cy="1143000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DCA6FD52-611E-BD4D-81B4-F5A9EADE60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3359150" y="63436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xmlns="" id="{6A07860E-0CA9-3A43-9BE0-5BF408D436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6019800" y="63436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xmlns="" id="{833ECCD4-3487-8440-8805-C9D8D7A53D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125413" y="6361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C25C0-071F-1741-AF24-E7CC639B43C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1956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4F744801-3A0A-894B-BFDB-0D3BDB2AB6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FAA8F0D6-02E6-1C48-B4B8-29885DA7BB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E27FCE7D-E396-ED40-8EAB-90EE0FF5EC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56184-DDBE-4844-89FD-1207C1C3B4B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84401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18BCB1F0-AB83-A342-9288-5DCDA51B1D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40E47279-02F0-1243-98FE-B94CBFBF01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302D34F7-10CA-9E40-86C0-C4AB4317F9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B0C80-AE99-734B-B9D0-68896179566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8402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8613" y="1941513"/>
            <a:ext cx="4027487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8500" y="1941513"/>
            <a:ext cx="402907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0AFBD4F7-E1FB-454E-9883-E5AA976278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9F68E0C9-00CC-2D45-8ABC-F8B07B4E99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F42EF659-1A4A-434E-A454-33945B0F68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6A966-E141-784E-8673-914E5AD0F8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16473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39237E1A-1291-9845-8E28-72421584E1D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xmlns="" id="{CDF07EB7-EE01-7246-9CF8-EC980EC326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xmlns="" id="{71984FC3-F584-DA4E-98FA-8C64470DEB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4BDC1-EFE4-184C-849A-AF7169218BE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20077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xmlns="" id="{5735AB45-9CAD-E240-826B-F8DC0D29F5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B2FCCE37-9969-374B-95E4-45CF12D889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FF5C4EAB-E54F-8B48-A6EE-84302F0B6FC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00793-79DD-744E-92E4-B1E66EA303C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80743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xmlns="" id="{25D51336-5ADF-634A-BF34-E07F9D70C6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D4B1875D-DE79-D646-9559-2ED0E1A86C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F32D5088-8223-E04B-84CD-EDBCE822C6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B5B83-6875-AB4E-A0C7-2234FEF7D67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01407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1CED9983-EC03-D148-9956-4D1CD86282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659F009E-EAA2-7C49-B592-6AE7FFAFC1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1D7C4CE4-EAA9-0048-98FA-B4794DD52C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1746A-4089-5044-8BCA-F13907D14BB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7355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7EF53762-3883-5E46-9E7E-1960A42652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A2C2F3A8-859E-494B-A2ED-D2A3D5E1C7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0D99E8BE-7D22-6945-A8AB-654C5FF957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538B2-5148-A14E-97F7-78A92AB9B1E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74164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CE09A462-868D-7542-953D-AE055420B8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080C4E62-6F1B-8F4D-86F6-84606666C1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032DB76E-11B2-974D-B4ED-1823544823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F7F5E-7FB7-E243-8EA7-EFFAFFFF428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75351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6088" y="722313"/>
            <a:ext cx="2159000" cy="5334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17500" y="722313"/>
            <a:ext cx="6326188" cy="5334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9594D1B4-1E48-0A47-B1F6-B153919BC5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3702A733-4641-B540-A8EB-9EEF13D0B3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AA6F928B-9C81-DC49-A85F-EEC964A6F2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B6CAB-3E0B-C345-ABD1-D1F3C06E768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440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xmlns="" id="{8FA7B7AC-6A46-0B42-905A-56F718C60222}"/>
              </a:ext>
            </a:extLst>
          </p:cNvPr>
          <p:cNvGrpSpPr>
            <a:grpSpLocks/>
          </p:cNvGrpSpPr>
          <p:nvPr/>
        </p:nvGrpSpPr>
        <p:grpSpPr bwMode="auto">
          <a:xfrm>
            <a:off x="-7938" y="1636713"/>
            <a:ext cx="9148763" cy="4618037"/>
            <a:chOff x="-5" y="1031"/>
            <a:chExt cx="5763" cy="2909"/>
          </a:xfrm>
        </p:grpSpPr>
        <p:pic>
          <p:nvPicPr>
            <p:cNvPr id="1032" name="Picture 3" descr="D:\FRONTPAGE THEMES\ARTSY\ARTHSEPA.PNG">
              <a:extLst>
                <a:ext uri="{FF2B5EF4-FFF2-40B4-BE49-F238E27FC236}">
                  <a16:creationId xmlns:a16="http://schemas.microsoft.com/office/drawing/2014/main" xmlns="" id="{DFA178E8-824E-3745-9AE1-2D52516567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778" y="3893"/>
              <a:ext cx="1980" cy="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4" descr="P:\!Themes\Artsy\Arthsepa.gif">
              <a:extLst>
                <a:ext uri="{FF2B5EF4-FFF2-40B4-BE49-F238E27FC236}">
                  <a16:creationId xmlns:a16="http://schemas.microsoft.com/office/drawing/2014/main" xmlns="" id="{E0365D6B-6220-D847-AB6F-56A9517F78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" y="1031"/>
              <a:ext cx="2832" cy="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Rectangle 5">
            <a:extLst>
              <a:ext uri="{FF2B5EF4-FFF2-40B4-BE49-F238E27FC236}">
                <a16:creationId xmlns:a16="http://schemas.microsoft.com/office/drawing/2014/main" xmlns="" id="{ED0ABB4F-4C0C-614E-8EAE-5ECF040007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722313"/>
            <a:ext cx="86375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6">
            <a:extLst>
              <a:ext uri="{FF2B5EF4-FFF2-40B4-BE49-F238E27FC236}">
                <a16:creationId xmlns:a16="http://schemas.microsoft.com/office/drawing/2014/main" xmlns="" id="{71FCC1E2-7A2B-3F43-BA09-A9D9AB6729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28613" y="1941513"/>
            <a:ext cx="820896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2295" name="Rectangle 7">
            <a:extLst>
              <a:ext uri="{FF2B5EF4-FFF2-40B4-BE49-F238E27FC236}">
                <a16:creationId xmlns:a16="http://schemas.microsoft.com/office/drawing/2014/main" xmlns="" id="{94A5F045-36F0-F44A-8504-CDADA350733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33763" y="634365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12296" name="Rectangle 8">
            <a:extLst>
              <a:ext uri="{FF2B5EF4-FFF2-40B4-BE49-F238E27FC236}">
                <a16:creationId xmlns:a16="http://schemas.microsoft.com/office/drawing/2014/main" xmlns="" id="{E0EC1CA2-DA77-AA4F-A32C-3D34E9C4278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08700" y="634365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12297" name="Rectangle 9">
            <a:extLst>
              <a:ext uri="{FF2B5EF4-FFF2-40B4-BE49-F238E27FC236}">
                <a16:creationId xmlns:a16="http://schemas.microsoft.com/office/drawing/2014/main" xmlns="" id="{5D963993-AA9A-0F47-BD8D-CC600835D00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46050" y="6361113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979A46C-8CEE-6041-BB24-A9A0A75E9D3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0" r:id="rId1"/>
    <p:sldLayoutId id="2147484000" r:id="rId2"/>
    <p:sldLayoutId id="2147484001" r:id="rId3"/>
    <p:sldLayoutId id="2147484002" r:id="rId4"/>
    <p:sldLayoutId id="2147484003" r:id="rId5"/>
    <p:sldLayoutId id="2147484004" r:id="rId6"/>
    <p:sldLayoutId id="2147484005" r:id="rId7"/>
    <p:sldLayoutId id="2147484006" r:id="rId8"/>
    <p:sldLayoutId id="2147484007" r:id="rId9"/>
    <p:sldLayoutId id="2147484008" r:id="rId10"/>
    <p:sldLayoutId id="2147484009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MS PGothic" panose="020B0600070205080204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  <a:cs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  <a:cs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  <a:cs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  <a:cs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Times New Roman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Times New Roman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Times New Roman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Times New Roman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xmlns="" id="{AAEAB80B-0671-EA40-AA75-5266E7C8696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98538" y="1600021"/>
            <a:ext cx="7772400" cy="1200329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First Nations Launch 2022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Structures Webinar</a:t>
            </a:r>
            <a:endParaRPr lang="en-US" alt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123" name="Picture 4">
            <a:extLst>
              <a:ext uri="{FF2B5EF4-FFF2-40B4-BE49-F238E27FC236}">
                <a16:creationId xmlns:a16="http://schemas.microsoft.com/office/drawing/2014/main" xmlns="" id="{29F36F95-63C7-2340-86C7-B61973BAC8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570538"/>
            <a:ext cx="116363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5">
            <a:extLst>
              <a:ext uri="{FF2B5EF4-FFF2-40B4-BE49-F238E27FC236}">
                <a16:creationId xmlns:a16="http://schemas.microsoft.com/office/drawing/2014/main" xmlns="" id="{5007C4C8-86BB-5D4D-AB0E-E4361D2230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343400"/>
            <a:ext cx="1897063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">
            <a:extLst>
              <a:ext uri="{FF2B5EF4-FFF2-40B4-BE49-F238E27FC236}">
                <a16:creationId xmlns:a16="http://schemas.microsoft.com/office/drawing/2014/main" xmlns="" id="{6C3CCB4D-0316-D847-802E-3B8FC2D23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1219200"/>
            <a:ext cx="2559050" cy="252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7" name="Straight Connector 2">
            <a:extLst>
              <a:ext uri="{FF2B5EF4-FFF2-40B4-BE49-F238E27FC236}">
                <a16:creationId xmlns:a16="http://schemas.microsoft.com/office/drawing/2014/main" xmlns="" id="{3B9CAE77-1A92-6641-B1D9-B51851C241C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09800" y="5629275"/>
            <a:ext cx="0" cy="7985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8" name="TextBox 3">
            <a:extLst>
              <a:ext uri="{FF2B5EF4-FFF2-40B4-BE49-F238E27FC236}">
                <a16:creationId xmlns:a16="http://schemas.microsoft.com/office/drawing/2014/main" xmlns="" id="{8F08FFE6-F4CF-BB49-ABAC-64551642D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2838" y="5688013"/>
            <a:ext cx="30273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latin typeface="Calibri" panose="020F0502020204030204" pitchFamily="34" charset="0"/>
                <a:cs typeface="Calibri" panose="020F0502020204030204" pitchFamily="34" charset="0"/>
              </a:rPr>
              <a:t>The material contained in this document is based upon work supported by a National Aeronautics and Space Administration (NASA) grant or cooperative agreement. </a:t>
            </a:r>
            <a:r>
              <a:rPr lang="en-US" altLang="en-US" sz="800" dirty="0">
                <a:latin typeface="Calibri" panose="020F0502020204030204" pitchFamily="34" charset="0"/>
                <a:cs typeface="Calibri" panose="020F0502020204030204" pitchFamily="34" charset="0"/>
              </a:rPr>
              <a:t>Any opinions, findings, conclusions or recommendations expressed in this material are those of the author and do not necessarily reflect the views of NASA.</a:t>
            </a:r>
          </a:p>
        </p:txBody>
      </p:sp>
      <p:sp>
        <p:nvSpPr>
          <p:cNvPr id="5129" name="Rectangle 1">
            <a:extLst>
              <a:ext uri="{FF2B5EF4-FFF2-40B4-BE49-F238E27FC236}">
                <a16:creationId xmlns:a16="http://schemas.microsoft.com/office/drawing/2014/main" xmlns="" id="{58E6973E-D37B-CD4D-9132-9FC46C0BE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288" y="4267200"/>
            <a:ext cx="59658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>
                <a:schemeClr val="accent2"/>
              </a:buClr>
              <a:buSzTx/>
              <a:buFont typeface="Wingdings" pitchFamily="2" charset="2"/>
              <a:buNone/>
            </a:pP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Mark Abotossaway</a:t>
            </a:r>
          </a:p>
          <a:p>
            <a:pPr>
              <a:spcBef>
                <a:spcPct val="0"/>
              </a:spcBef>
              <a:buClr>
                <a:schemeClr val="accent2"/>
              </a:buClr>
              <a:buSzTx/>
              <a:buFont typeface="Wingdings" pitchFamily="2" charset="2"/>
              <a:buNone/>
            </a:pP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Aundeck Omni Kaning Ojibwe</a:t>
            </a:r>
          </a:p>
          <a:p>
            <a:pPr>
              <a:spcBef>
                <a:spcPct val="0"/>
              </a:spcBef>
              <a:buClr>
                <a:schemeClr val="accent2"/>
              </a:buClr>
              <a:buSzTx/>
              <a:buFont typeface="Wingdings" pitchFamily="2" charset="2"/>
              <a:buNone/>
            </a:pP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Spirit AeroSystems, Structures Analyst</a:t>
            </a:r>
          </a:p>
          <a:p>
            <a:pPr>
              <a:spcBef>
                <a:spcPct val="0"/>
              </a:spcBef>
              <a:buClr>
                <a:schemeClr val="accent2"/>
              </a:buClr>
              <a:buSzTx/>
              <a:buFont typeface="Wingdings" pitchFamily="2" charset="2"/>
              <a:buNone/>
            </a:pP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First Nations Launch Advisor Liaison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828F6B1-AE18-904E-90F5-759C8EEE2C7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570538"/>
            <a:ext cx="953414" cy="11652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7A833F-AD6E-4CE2-B972-2F910F210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Webinar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15D687C-1447-42F1-B827-16378AE07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/>
              <a:t>High Powered Rocket (HPR) Vehicle and Payload Structure</a:t>
            </a:r>
          </a:p>
          <a:p>
            <a:r>
              <a:rPr lang="en-US" sz="2200" dirty="0"/>
              <a:t>Structural Design Process</a:t>
            </a:r>
          </a:p>
          <a:p>
            <a:r>
              <a:rPr lang="en-US" sz="2200" dirty="0"/>
              <a:t>Materials Overview</a:t>
            </a:r>
          </a:p>
          <a:p>
            <a:r>
              <a:rPr lang="en-US" sz="2200" dirty="0"/>
              <a:t>Structural Analysis Process</a:t>
            </a:r>
          </a:p>
          <a:p>
            <a:r>
              <a:rPr lang="en-US" sz="2200" dirty="0"/>
              <a:t>Structural Test Process (during Design)</a:t>
            </a:r>
          </a:p>
          <a:p>
            <a:r>
              <a:rPr lang="en-US" sz="2200" dirty="0"/>
              <a:t>Assembly / Manufacturing / Integration Process</a:t>
            </a:r>
          </a:p>
          <a:p>
            <a:r>
              <a:rPr lang="en-US" sz="2200" dirty="0"/>
              <a:t>Structural Test Process (Post-Fabrication</a:t>
            </a:r>
            <a:r>
              <a:rPr lang="en-US" sz="2200" dirty="0" smtClean="0"/>
              <a:t>)</a:t>
            </a:r>
          </a:p>
          <a:p>
            <a:r>
              <a:rPr lang="en-US" sz="2200" dirty="0" smtClean="0"/>
              <a:t>HPR Structural Failures</a:t>
            </a:r>
            <a:endParaRPr lang="en-US" sz="22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7641FC4-5F00-4067-B484-E34968E0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E5CBDF6-BE30-409C-804D-BAC16F8CF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37499D0-B30F-4679-9F7B-4C7CDFD80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2590800"/>
            <a:ext cx="1182077" cy="3250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83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9C2329-B6DE-4A75-BE68-7A59C5C0C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HPR Vehicle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03101DF-6A45-4641-B754-2CDA3853C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Nosecone</a:t>
            </a:r>
          </a:p>
          <a:p>
            <a:pPr lvl="1"/>
            <a:r>
              <a:rPr lang="en-US" sz="1400" dirty="0" smtClean="0"/>
              <a:t>(cone)</a:t>
            </a:r>
          </a:p>
          <a:p>
            <a:r>
              <a:rPr lang="en-US" sz="2000" dirty="0" smtClean="0"/>
              <a:t>Airframe </a:t>
            </a:r>
            <a:r>
              <a:rPr lang="en-US" sz="2000" dirty="0"/>
              <a:t>/ Fins </a:t>
            </a:r>
          </a:p>
          <a:p>
            <a:pPr lvl="1"/>
            <a:r>
              <a:rPr lang="en-US" sz="1600" dirty="0"/>
              <a:t>(tubes / plates)</a:t>
            </a:r>
          </a:p>
          <a:p>
            <a:r>
              <a:rPr lang="en-US" sz="2000" dirty="0"/>
              <a:t>Couplers / motor mounts </a:t>
            </a:r>
          </a:p>
          <a:p>
            <a:pPr lvl="1"/>
            <a:r>
              <a:rPr lang="en-US" sz="1600" dirty="0"/>
              <a:t>(tubes) </a:t>
            </a:r>
          </a:p>
          <a:p>
            <a:r>
              <a:rPr lang="en-US" sz="2000" dirty="0"/>
              <a:t>Bulkheads / centering rings </a:t>
            </a:r>
          </a:p>
          <a:p>
            <a:pPr lvl="1"/>
            <a:r>
              <a:rPr lang="en-US" sz="1600" dirty="0"/>
              <a:t>(rings / plates)</a:t>
            </a:r>
          </a:p>
          <a:p>
            <a:r>
              <a:rPr lang="en-US" sz="2000" dirty="0"/>
              <a:t>Electronics sleds / mounts </a:t>
            </a:r>
          </a:p>
          <a:p>
            <a:pPr lvl="1"/>
            <a:r>
              <a:rPr lang="en-US" sz="1600" dirty="0"/>
              <a:t>(plates)</a:t>
            </a:r>
          </a:p>
          <a:p>
            <a:r>
              <a:rPr lang="en-US" sz="2000" dirty="0" smtClean="0"/>
              <a:t>*Payload </a:t>
            </a:r>
            <a:r>
              <a:rPr lang="en-US" sz="2000" dirty="0"/>
              <a:t>/ challenge structure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9A237D9-1890-4FB8-833D-BFDB87653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D493548-4F75-4CF1-88E6-DF828DC5F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7736AE-A535-4A48-8CC3-442186A3B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200" y="1028107"/>
            <a:ext cx="1781175" cy="49893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594" y="2743200"/>
            <a:ext cx="761905" cy="3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36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550D772-EC19-4E67-91D5-EEA969906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Design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E34CB18-C274-4192-9FA3-2E2D2D59A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You could make random selections, and hope it all works in the end… </a:t>
            </a:r>
          </a:p>
          <a:p>
            <a:pPr lvl="1"/>
            <a:r>
              <a:rPr lang="en-US" sz="1600" dirty="0"/>
              <a:t>But that’s not engineering</a:t>
            </a:r>
          </a:p>
          <a:p>
            <a:pPr lvl="3"/>
            <a:endParaRPr lang="en-US" sz="1200" dirty="0"/>
          </a:p>
          <a:p>
            <a:r>
              <a:rPr lang="en-US" sz="2000" b="1" dirty="0"/>
              <a:t>Engineering design </a:t>
            </a:r>
            <a:r>
              <a:rPr lang="en-US" sz="2000" dirty="0"/>
              <a:t>is when you develop a </a:t>
            </a:r>
            <a:r>
              <a:rPr lang="en-US" sz="2000" u="sng" dirty="0"/>
              <a:t>complete product </a:t>
            </a:r>
          </a:p>
          <a:p>
            <a:pPr marL="914400" lvl="2" indent="0">
              <a:buNone/>
            </a:pPr>
            <a:r>
              <a:rPr lang="en-US" sz="1400" dirty="0"/>
              <a:t>(via simulations, calculations, research, trade studies, test)</a:t>
            </a:r>
          </a:p>
          <a:p>
            <a:pPr lvl="1"/>
            <a:r>
              <a:rPr lang="en-US" sz="2000" dirty="0"/>
              <a:t>and you </a:t>
            </a:r>
            <a:r>
              <a:rPr lang="en-US" sz="2000" u="sng" dirty="0"/>
              <a:t>understand the performance </a:t>
            </a:r>
            <a:r>
              <a:rPr lang="en-US" sz="2000" dirty="0"/>
              <a:t>of such product </a:t>
            </a:r>
          </a:p>
          <a:p>
            <a:pPr marL="1371600" lvl="3" indent="0">
              <a:buNone/>
            </a:pPr>
            <a:r>
              <a:rPr lang="en-US" sz="1400" dirty="0"/>
              <a:t>(via simulations, calculations, research, test)</a:t>
            </a:r>
          </a:p>
          <a:p>
            <a:pPr lvl="2"/>
            <a:r>
              <a:rPr lang="en-US" sz="2000" u="sng" dirty="0"/>
              <a:t>prior to building </a:t>
            </a:r>
            <a:r>
              <a:rPr lang="en-US" sz="2000" dirty="0"/>
              <a:t>that product</a:t>
            </a:r>
          </a:p>
          <a:p>
            <a:pPr lvl="5"/>
            <a:endParaRPr lang="en-US" sz="1400" dirty="0"/>
          </a:p>
          <a:p>
            <a:r>
              <a:rPr lang="en-US" sz="2000" dirty="0"/>
              <a:t>The product needs to satisfy a set of criteria or ‘requirements’</a:t>
            </a:r>
          </a:p>
          <a:p>
            <a:pPr lvl="1"/>
            <a:r>
              <a:rPr lang="en-US" sz="1600" dirty="0"/>
              <a:t>Set forth by the customer (WSGC FNL is your customer)</a:t>
            </a:r>
          </a:p>
          <a:p>
            <a:pPr lvl="1"/>
            <a:r>
              <a:rPr lang="en-US" sz="1600" dirty="0"/>
              <a:t>Typically, tests are used to verify that the product does what its supposed to do, and satisfies the requirements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F750A03-1763-47D5-8272-9B678F1B7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275AF19-56E1-4CCA-8BF8-B7A83D73C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3A7878D-173A-475F-BC3F-C195FC3A6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5196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0F4F14-C33C-4CB2-B0FB-5B380FD10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Industry Structural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A27E567-CE12-484A-A151-D227DB1BF7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3" y="1941513"/>
            <a:ext cx="5157787" cy="4114800"/>
          </a:xfrm>
        </p:spPr>
        <p:txBody>
          <a:bodyPr/>
          <a:lstStyle/>
          <a:p>
            <a:r>
              <a:rPr lang="en-US" sz="2000" dirty="0"/>
              <a:t>Design tools include:</a:t>
            </a:r>
          </a:p>
          <a:p>
            <a:pPr lvl="1"/>
            <a:r>
              <a:rPr lang="en-US" sz="2000" dirty="0"/>
              <a:t>3D CAD Modeler (CATIA, 3DX, Pro-E etc.)</a:t>
            </a:r>
          </a:p>
          <a:p>
            <a:pPr lvl="1"/>
            <a:r>
              <a:rPr lang="en-US" sz="2000" dirty="0"/>
              <a:t>Computational Fluid Dynamics (CFD) tools</a:t>
            </a:r>
          </a:p>
          <a:p>
            <a:pPr lvl="1"/>
            <a:endParaRPr lang="en-US" sz="2000" dirty="0"/>
          </a:p>
          <a:p>
            <a:r>
              <a:rPr lang="en-US" sz="2000" dirty="0"/>
              <a:t>Previous design / or similar product that current design is based on</a:t>
            </a:r>
          </a:p>
          <a:p>
            <a:endParaRPr lang="en-US" sz="2000" dirty="0"/>
          </a:p>
          <a:p>
            <a:r>
              <a:rPr lang="en-US" sz="2000" dirty="0"/>
              <a:t>Industry standards simplify design practices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7258611-9DF5-4922-AC6E-5F6F26608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A036FF-74E5-478E-8D62-6D3C9A06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B2F7CE-F98C-41DB-82E2-80CC850AA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1912205"/>
            <a:ext cx="2846388" cy="21003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4088764"/>
            <a:ext cx="2478074" cy="1626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0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7C71A4-27BD-4FE0-ACA7-AB5E949BB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HPR Structural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410D579-4616-47C2-953B-D3662BB20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3" y="1941513"/>
            <a:ext cx="6681787" cy="4114800"/>
          </a:xfrm>
        </p:spPr>
        <p:txBody>
          <a:bodyPr/>
          <a:lstStyle/>
          <a:p>
            <a:r>
              <a:rPr lang="en-US" sz="2000" dirty="0"/>
              <a:t>Design tools include:</a:t>
            </a:r>
          </a:p>
          <a:p>
            <a:pPr lvl="1"/>
            <a:r>
              <a:rPr lang="en-US" sz="1800" dirty="0"/>
              <a:t>RockSim (</a:t>
            </a:r>
            <a:r>
              <a:rPr lang="en-US" sz="1800" dirty="0" err="1"/>
              <a:t>OpenRocket</a:t>
            </a:r>
            <a:r>
              <a:rPr lang="en-US" sz="1800" dirty="0"/>
              <a:t>, </a:t>
            </a:r>
            <a:r>
              <a:rPr lang="en-US" sz="1800" dirty="0" err="1"/>
              <a:t>RASAero</a:t>
            </a:r>
            <a:r>
              <a:rPr lang="en-US" sz="1800" dirty="0"/>
              <a:t>)</a:t>
            </a:r>
          </a:p>
          <a:p>
            <a:pPr lvl="1"/>
            <a:r>
              <a:rPr lang="en-US" sz="1800" dirty="0"/>
              <a:t>3D CAD Modeler (</a:t>
            </a:r>
            <a:r>
              <a:rPr lang="en-US" sz="1800" dirty="0" err="1"/>
              <a:t>Solidworks</a:t>
            </a:r>
            <a:r>
              <a:rPr lang="en-US" sz="1800" dirty="0"/>
              <a:t>, AutoCAD, </a:t>
            </a:r>
            <a:r>
              <a:rPr lang="en-US" sz="1800" dirty="0" err="1"/>
              <a:t>etc</a:t>
            </a:r>
            <a:r>
              <a:rPr lang="en-US" sz="1800" dirty="0"/>
              <a:t>)</a:t>
            </a:r>
          </a:p>
          <a:p>
            <a:pPr lvl="1"/>
            <a:endParaRPr lang="en-US" sz="2000" dirty="0"/>
          </a:p>
          <a:p>
            <a:r>
              <a:rPr lang="en-US" sz="2000" dirty="0"/>
              <a:t>Design starts from a blank sheet</a:t>
            </a:r>
          </a:p>
          <a:p>
            <a:pPr lvl="1"/>
            <a:r>
              <a:rPr lang="en-US" sz="1800" dirty="0"/>
              <a:t>Little previous experience or data to pull from</a:t>
            </a:r>
          </a:p>
          <a:p>
            <a:pPr lvl="1"/>
            <a:r>
              <a:rPr lang="en-US" sz="1800" dirty="0"/>
              <a:t>The challenge changes yearly</a:t>
            </a:r>
          </a:p>
          <a:p>
            <a:pPr lvl="2"/>
            <a:r>
              <a:rPr lang="en-US" sz="1600" dirty="0"/>
              <a:t>Structure changes to optimize vehicle for that challenge</a:t>
            </a:r>
          </a:p>
          <a:p>
            <a:pPr lvl="2"/>
            <a:endParaRPr lang="en-US" sz="2000" dirty="0"/>
          </a:p>
          <a:p>
            <a:r>
              <a:rPr lang="en-US" sz="2000" dirty="0"/>
              <a:t>There are rocketry rules that confine your choices</a:t>
            </a:r>
          </a:p>
          <a:p>
            <a:pPr lvl="1"/>
            <a:r>
              <a:rPr lang="en-US" sz="1600" dirty="0"/>
              <a:t>Listed as requirements</a:t>
            </a:r>
          </a:p>
          <a:p>
            <a:pPr lvl="1"/>
            <a:endParaRPr lang="en-US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990EA79-F549-42F0-B18C-024B02C02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01B401-A9D8-4305-84FB-86E99FC3F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2A877E8-1D80-475F-A744-9956A2A4D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  <p:pic>
        <p:nvPicPr>
          <p:cNvPr id="3074" name="Picture 2" descr="RockSim Basics">
            <a:extLst>
              <a:ext uri="{FF2B5EF4-FFF2-40B4-BE49-F238E27FC236}">
                <a16:creationId xmlns:a16="http://schemas.microsoft.com/office/drawing/2014/main" xmlns="" id="{DFB231B0-AF0D-41B9-A262-BDA028C95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83" y="1387216"/>
            <a:ext cx="3057417" cy="247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xmlns="" id="{9BA8EF26-E005-41C9-8E04-5D15FB574A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175" y="3998913"/>
            <a:ext cx="2152650" cy="2074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27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5B7792-318E-4A13-A6B7-7C805A855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Materials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0CD488-3D94-4E7B-8617-B956100C5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2" y="1941513"/>
            <a:ext cx="7291387" cy="4114800"/>
          </a:xfrm>
        </p:spPr>
        <p:txBody>
          <a:bodyPr/>
          <a:lstStyle/>
          <a:p>
            <a:r>
              <a:rPr lang="en-US" sz="2000" dirty="0"/>
              <a:t>Choosing the right material involves an understanding of all materials available</a:t>
            </a:r>
          </a:p>
          <a:p>
            <a:endParaRPr lang="en-US" sz="2000" dirty="0"/>
          </a:p>
          <a:p>
            <a:r>
              <a:rPr lang="en-US" sz="2000" dirty="0"/>
              <a:t>Different materials for interior vs exterior components</a:t>
            </a:r>
          </a:p>
          <a:p>
            <a:endParaRPr lang="en-US" sz="2000" dirty="0"/>
          </a:p>
          <a:p>
            <a:r>
              <a:rPr lang="en-US" sz="2000" dirty="0"/>
              <a:t>Consider environmental effects when selecting materials</a:t>
            </a:r>
          </a:p>
          <a:p>
            <a:pPr lvl="1"/>
            <a:r>
              <a:rPr lang="en-US" sz="1600" dirty="0"/>
              <a:t>C</a:t>
            </a:r>
            <a:r>
              <a:rPr lang="en-US" sz="1600" dirty="0" smtClean="0"/>
              <a:t>onsider </a:t>
            </a:r>
            <a:r>
              <a:rPr lang="en-US" sz="1600" dirty="0"/>
              <a:t>thermal expansion when ‘mixing’ materials</a:t>
            </a:r>
          </a:p>
          <a:p>
            <a:endParaRPr lang="en-US" sz="2000" dirty="0"/>
          </a:p>
          <a:p>
            <a:r>
              <a:rPr lang="en-US" sz="2000" dirty="0"/>
              <a:t>The customer may limit your material selection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8D4624-096B-46FA-ACD4-2E0B16295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EF57E35-ACE5-48D9-BB0F-3D4A6E179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6E79DC-50DC-4BBD-8A91-FEEDC9122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AE3E8D6-EDD6-4760-9519-76F3CB7D7F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294" y="3352799"/>
            <a:ext cx="1820094" cy="1365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5862956-F5E6-489E-B33A-64F5FC11B5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4569422"/>
            <a:ext cx="1981200" cy="148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0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9979C1-0611-473C-A785-32DB91F57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Industry Structural Materials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6F4B4B2-0EFD-438F-9684-5D19DD367E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In industry, selection is based on a balance of</a:t>
            </a:r>
          </a:p>
          <a:p>
            <a:pPr lvl="1"/>
            <a:r>
              <a:rPr lang="en-US" sz="1600" dirty="0"/>
              <a:t>Cost – Performance - Weight</a:t>
            </a:r>
          </a:p>
          <a:p>
            <a:endParaRPr lang="en-US" sz="2000" dirty="0"/>
          </a:p>
          <a:p>
            <a:r>
              <a:rPr lang="en-US" sz="2000" dirty="0"/>
              <a:t>New materials are developed alongside the design</a:t>
            </a:r>
          </a:p>
          <a:p>
            <a:pPr lvl="1"/>
            <a:r>
              <a:rPr lang="en-US" sz="1600" dirty="0"/>
              <a:t>Carbon fiber plain cloth or tapes, and processes</a:t>
            </a:r>
          </a:p>
          <a:p>
            <a:pPr lvl="1"/>
            <a:r>
              <a:rPr lang="en-US" sz="1600" dirty="0"/>
              <a:t>Metallic alloys</a:t>
            </a:r>
          </a:p>
          <a:p>
            <a:pPr lvl="1"/>
            <a:endParaRPr lang="en-US" sz="1600" dirty="0"/>
          </a:p>
          <a:p>
            <a:r>
              <a:rPr lang="en-US" sz="2000" dirty="0"/>
              <a:t>Operating environment is a </a:t>
            </a:r>
            <a:r>
              <a:rPr lang="en-US" sz="2000" dirty="0" smtClean="0"/>
              <a:t>selection </a:t>
            </a:r>
            <a:r>
              <a:rPr lang="en-US" sz="2000" dirty="0" smtClean="0"/>
              <a:t>factor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Fatigue / damage tolerance are also factors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C23593C-0150-4BBE-B1CF-B1B12E5A0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8B926E-2CCF-4A75-900D-8E2ADBDB0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75277B-D15D-4523-BD5D-F321325B0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pic>
        <p:nvPicPr>
          <p:cNvPr id="8" name="Picture 7" descr="A rocket on a launch pad&#10;&#10;Description automatically generated with low confidence">
            <a:extLst>
              <a:ext uri="{FF2B5EF4-FFF2-40B4-BE49-F238E27FC236}">
                <a16:creationId xmlns:a16="http://schemas.microsoft.com/office/drawing/2014/main" xmlns="" id="{A61504F0-6E06-4860-8AAE-DA0C65A554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3048000"/>
            <a:ext cx="1905000" cy="286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46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7BFD85-8E9E-414B-AC41-0F49BB7C3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HPR Structural Materials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15E090-D946-4E78-A51C-F4487244B4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Commercial-Off-The-Shelf (COTS) materials can be grouped into:</a:t>
            </a:r>
          </a:p>
          <a:p>
            <a:pPr lvl="1"/>
            <a:r>
              <a:rPr lang="en-US" sz="1600" dirty="0"/>
              <a:t>Phenolic Cardboard - Airframes</a:t>
            </a:r>
          </a:p>
          <a:p>
            <a:pPr lvl="1"/>
            <a:r>
              <a:rPr lang="en-US" sz="1600" dirty="0"/>
              <a:t>Fiberglass </a:t>
            </a:r>
            <a:r>
              <a:rPr lang="en-US" sz="1600" dirty="0" smtClean="0"/>
              <a:t>– Airframes / Internals</a:t>
            </a:r>
            <a:endParaRPr lang="en-US" sz="1600" dirty="0"/>
          </a:p>
          <a:p>
            <a:pPr lvl="1"/>
            <a:r>
              <a:rPr lang="en-US" sz="1600" dirty="0"/>
              <a:t>Carbon Fiber - Airframes</a:t>
            </a:r>
          </a:p>
          <a:p>
            <a:pPr lvl="1"/>
            <a:r>
              <a:rPr lang="en-US" sz="1600" dirty="0" smtClean="0"/>
              <a:t>Plywood - Internals</a:t>
            </a:r>
            <a:endParaRPr lang="en-US" sz="1600" dirty="0"/>
          </a:p>
          <a:p>
            <a:pPr lvl="1"/>
            <a:r>
              <a:rPr lang="en-US" sz="1600" dirty="0" smtClean="0"/>
              <a:t>Plastics - Internals</a:t>
            </a:r>
            <a:endParaRPr lang="en-US" sz="1600" dirty="0"/>
          </a:p>
          <a:p>
            <a:endParaRPr lang="en-US" sz="2000" dirty="0"/>
          </a:p>
          <a:p>
            <a:r>
              <a:rPr lang="en-US" sz="2000" dirty="0"/>
              <a:t>Suggest teams use mainly COTS components</a:t>
            </a:r>
          </a:p>
          <a:p>
            <a:pPr lvl="1"/>
            <a:r>
              <a:rPr lang="en-US" sz="1600" dirty="0"/>
              <a:t>Based on Tripoli Wisconsin safety concerns</a:t>
            </a:r>
          </a:p>
          <a:p>
            <a:pPr lvl="1"/>
            <a:r>
              <a:rPr lang="en-US" sz="1600" dirty="0"/>
              <a:t>We do not want any structural failures on Launch Day</a:t>
            </a:r>
          </a:p>
          <a:p>
            <a:pPr lvl="1"/>
            <a:r>
              <a:rPr lang="en-US" sz="1600" dirty="0"/>
              <a:t>We cannot ascertain your fabrication / test abilities</a:t>
            </a:r>
          </a:p>
          <a:p>
            <a:pPr lvl="1"/>
            <a:r>
              <a:rPr lang="en-US" sz="1600" dirty="0"/>
              <a:t>We may allow fabricated components – include in reports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081FFE0-28AC-42F3-9290-A5191530D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CFE8BB7-CC8B-4A64-9F92-8F1F9C756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7016C55-883E-4CC6-BAA4-099528C37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  <p:pic>
        <p:nvPicPr>
          <p:cNvPr id="4098" name="Picture 2" descr="76 mm (3&amp;quot;) Thin Walled Filament Wound Fiberglass Airframe 48&amp;quot; (Full) Or 24&amp;quot;  (Half)">
            <a:extLst>
              <a:ext uri="{FF2B5EF4-FFF2-40B4-BE49-F238E27FC236}">
                <a16:creationId xmlns:a16="http://schemas.microsoft.com/office/drawing/2014/main" xmlns="" id="{CE1C0EEA-CC5B-4923-AC5C-457874B5D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2590800"/>
            <a:ext cx="19050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71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CD431E-FEFB-4242-9828-97A25271D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Analysis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68F898-C034-43EE-8E19-BA7BF49E33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You must ensure the vehicle </a:t>
            </a:r>
          </a:p>
          <a:p>
            <a:pPr lvl="1"/>
            <a:r>
              <a:rPr lang="en-US" sz="1800" dirty="0"/>
              <a:t>satisfies the performance parameters</a:t>
            </a:r>
          </a:p>
          <a:p>
            <a:pPr lvl="1"/>
            <a:r>
              <a:rPr lang="en-US" sz="1800" dirty="0"/>
              <a:t>can withstand the </a:t>
            </a:r>
            <a:r>
              <a:rPr lang="en-US" sz="1800" dirty="0" smtClean="0"/>
              <a:t>loading </a:t>
            </a:r>
            <a:r>
              <a:rPr lang="en-US" sz="1800" dirty="0"/>
              <a:t>(all components)</a:t>
            </a:r>
          </a:p>
          <a:p>
            <a:pPr lvl="1"/>
            <a:endParaRPr lang="en-US" sz="1600" dirty="0"/>
          </a:p>
          <a:p>
            <a:r>
              <a:rPr lang="en-US" sz="2000" dirty="0"/>
              <a:t>You must perform analysis to achieve this</a:t>
            </a:r>
          </a:p>
          <a:p>
            <a:pPr lvl="1"/>
            <a:r>
              <a:rPr lang="en-US" sz="1800" dirty="0"/>
              <a:t>Simulations</a:t>
            </a:r>
          </a:p>
          <a:p>
            <a:pPr lvl="1"/>
            <a:r>
              <a:rPr lang="en-US" sz="1800" dirty="0"/>
              <a:t>Calculations</a:t>
            </a:r>
          </a:p>
          <a:p>
            <a:pPr lvl="1"/>
            <a:endParaRPr lang="en-US" sz="2000" dirty="0"/>
          </a:p>
          <a:p>
            <a:r>
              <a:rPr lang="en-US" sz="2000" dirty="0"/>
              <a:t>If the results of a simulation / calculation do not satisfy the above</a:t>
            </a:r>
          </a:p>
          <a:p>
            <a:pPr lvl="1"/>
            <a:r>
              <a:rPr lang="en-US" sz="1800" dirty="0"/>
              <a:t>You must change the design / material</a:t>
            </a:r>
          </a:p>
          <a:p>
            <a:pPr lvl="1"/>
            <a:r>
              <a:rPr lang="en-US" sz="1800" dirty="0"/>
              <a:t>Repeat the analysis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EA08C05-8628-4EC9-900B-91F1F2FFA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256CA5A-87B0-429D-9FC2-B064E668F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F4F4271-051E-47CE-88D6-F1FA8A107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  <p:pic>
        <p:nvPicPr>
          <p:cNvPr id="8" name="Picture 7" descr="Chart, surface chart&#10;&#10;Description automatically generated">
            <a:extLst>
              <a:ext uri="{FF2B5EF4-FFF2-40B4-BE49-F238E27FC236}">
                <a16:creationId xmlns:a16="http://schemas.microsoft.com/office/drawing/2014/main" xmlns="" id="{A65827E1-5768-49CC-8D3B-C340BAADB4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235" y="1988342"/>
            <a:ext cx="2895600" cy="219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83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768740-801C-43E7-A901-0EC1F474A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Industry Structural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0CDE5F5-D9A6-404A-8A86-CCC8D82CE3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Structural analysis for </a:t>
            </a:r>
            <a:r>
              <a:rPr lang="en-US" sz="2000" dirty="0" smtClean="0"/>
              <a:t>large </a:t>
            </a:r>
            <a:r>
              <a:rPr lang="en-US" sz="2000" dirty="0"/>
              <a:t>vehicles is very detailed</a:t>
            </a:r>
          </a:p>
          <a:p>
            <a:pPr lvl="2"/>
            <a:endParaRPr lang="en-US" sz="1200" dirty="0"/>
          </a:p>
          <a:p>
            <a:r>
              <a:rPr lang="en-US" sz="2000" dirty="0"/>
              <a:t>Loads are developed </a:t>
            </a:r>
            <a:r>
              <a:rPr lang="en-US" sz="2000" dirty="0" smtClean="0"/>
              <a:t>early</a:t>
            </a:r>
          </a:p>
          <a:p>
            <a:pPr lvl="1"/>
            <a:r>
              <a:rPr lang="en-US" sz="1600" dirty="0" smtClean="0"/>
              <a:t>Finite </a:t>
            </a:r>
            <a:r>
              <a:rPr lang="en-US" sz="1600" dirty="0"/>
              <a:t>Element Models (Aero FEMS</a:t>
            </a:r>
            <a:r>
              <a:rPr lang="en-US" sz="1600" dirty="0" smtClean="0"/>
              <a:t>)</a:t>
            </a:r>
          </a:p>
          <a:p>
            <a:pPr lvl="1"/>
            <a:r>
              <a:rPr lang="en-US" sz="1600" dirty="0" smtClean="0"/>
              <a:t>Wind Tunnel tests</a:t>
            </a:r>
            <a:endParaRPr lang="en-US" sz="1600" dirty="0"/>
          </a:p>
          <a:p>
            <a:pPr lvl="1"/>
            <a:r>
              <a:rPr lang="en-US" sz="1600" dirty="0"/>
              <a:t>Internal loads model FEMs distribute load</a:t>
            </a:r>
          </a:p>
          <a:p>
            <a:pPr lvl="2"/>
            <a:endParaRPr lang="en-US" sz="1200" dirty="0"/>
          </a:p>
          <a:p>
            <a:r>
              <a:rPr lang="en-US" sz="2000" dirty="0"/>
              <a:t>Classical analysis methods are used</a:t>
            </a:r>
          </a:p>
          <a:p>
            <a:pPr lvl="1"/>
            <a:r>
              <a:rPr lang="en-US" sz="1600" dirty="0"/>
              <a:t>Plates, shells, </a:t>
            </a:r>
            <a:r>
              <a:rPr lang="en-US" sz="1600" dirty="0" smtClean="0"/>
              <a:t>beams, cylinders </a:t>
            </a:r>
            <a:r>
              <a:rPr lang="en-US" sz="1600" dirty="0"/>
              <a:t>etc.</a:t>
            </a:r>
          </a:p>
          <a:p>
            <a:pPr lvl="2"/>
            <a:endParaRPr lang="en-US" sz="1200" dirty="0"/>
          </a:p>
          <a:p>
            <a:r>
              <a:rPr lang="en-US" sz="2000" dirty="0"/>
              <a:t>Free body diagrams / load paths</a:t>
            </a:r>
          </a:p>
          <a:p>
            <a:pPr lvl="2"/>
            <a:endParaRPr lang="en-US" sz="1200" dirty="0"/>
          </a:p>
          <a:p>
            <a:r>
              <a:rPr lang="en-US" sz="2000" dirty="0"/>
              <a:t>Sizing parts to minimize weight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92C7ABD-4DF8-4E0D-A97B-AB7B1E3C7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2BD48B8-36E8-4D7D-A357-487EBF88D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27B598B-4ECD-4DB8-A551-B4A82379A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008A42E-5837-4A6B-A1FB-AD54D8B15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3981328"/>
            <a:ext cx="3805237" cy="189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80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351832-D15B-4BA3-9A6F-4FF0880C1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HPR Structural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E18E1E3-1DD4-4361-AB36-54DFBD9F8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3" y="1941513"/>
            <a:ext cx="6072187" cy="4114800"/>
          </a:xfrm>
        </p:spPr>
        <p:txBody>
          <a:bodyPr/>
          <a:lstStyle/>
          <a:p>
            <a:r>
              <a:rPr lang="en-US" sz="2000" dirty="0"/>
              <a:t>Mainly use RockSim for COTS component selection</a:t>
            </a:r>
          </a:p>
          <a:p>
            <a:pPr lvl="1"/>
            <a:r>
              <a:rPr lang="en-US" sz="1600" dirty="0"/>
              <a:t>Use RockSim to verify performance satisfied </a:t>
            </a:r>
          </a:p>
          <a:p>
            <a:pPr lvl="1"/>
            <a:endParaRPr lang="en-US" sz="1600" dirty="0"/>
          </a:p>
          <a:p>
            <a:r>
              <a:rPr lang="en-US" sz="2000" dirty="0"/>
              <a:t>May use other calculation methods to verify RockSim</a:t>
            </a:r>
          </a:p>
          <a:p>
            <a:pPr lvl="1"/>
            <a:endParaRPr lang="en-US" sz="1600" dirty="0"/>
          </a:p>
          <a:p>
            <a:r>
              <a:rPr lang="en-US" sz="2000" dirty="0"/>
              <a:t>You should understand the maximum load / force</a:t>
            </a:r>
          </a:p>
          <a:p>
            <a:pPr lvl="1"/>
            <a:r>
              <a:rPr lang="en-US" sz="1600" dirty="0"/>
              <a:t>What components experience highest loading</a:t>
            </a:r>
          </a:p>
          <a:p>
            <a:pPr lvl="1"/>
            <a:r>
              <a:rPr lang="en-US" sz="1600" dirty="0"/>
              <a:t>When is max loading</a:t>
            </a:r>
          </a:p>
          <a:p>
            <a:pPr lvl="1"/>
            <a:r>
              <a:rPr lang="en-US" sz="1600" dirty="0"/>
              <a:t>Component selection based on load experienced</a:t>
            </a:r>
            <a:endParaRPr lang="en-US" sz="2000" dirty="0"/>
          </a:p>
          <a:p>
            <a:pPr lvl="1"/>
            <a:endParaRPr lang="en-US" sz="1600" dirty="0"/>
          </a:p>
          <a:p>
            <a:r>
              <a:rPr lang="en-US" sz="2000" dirty="0"/>
              <a:t>May use Computational Fluid Dynamics (CFD) to characterize your performance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6E38F76-D570-4934-83CD-3C81685BF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91DDD82-9B6B-4CE9-92EC-2A9916D6E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E92B2F4-7D3E-4183-846F-1C4B1F2AB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77023AA-0C10-45A2-8139-45A2FFED1690}"/>
              </a:ext>
            </a:extLst>
          </p:cNvPr>
          <p:cNvSpPr txBox="1"/>
          <p:nvPr/>
        </p:nvSpPr>
        <p:spPr>
          <a:xfrm>
            <a:off x="6908800" y="3609497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 = m a</a:t>
            </a:r>
          </a:p>
        </p:txBody>
      </p:sp>
      <p:pic>
        <p:nvPicPr>
          <p:cNvPr id="5122" name="Picture 2" descr="Monash HPR - CFD Simulations - Icarus | Facebook">
            <a:extLst>
              <a:ext uri="{FF2B5EF4-FFF2-40B4-BE49-F238E27FC236}">
                <a16:creationId xmlns:a16="http://schemas.microsoft.com/office/drawing/2014/main" xmlns="" id="{49190372-0413-4968-84B4-E5DE1FE87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071" y="4354941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rocket free body diagra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95"/>
          <a:stretch/>
        </p:blipFill>
        <p:spPr bwMode="auto">
          <a:xfrm>
            <a:off x="6781800" y="1484313"/>
            <a:ext cx="1928038" cy="1967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39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D69FC7-3D95-42B9-877A-10D8AE3F2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Test Process (Design)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6C76F-B0C3-4F54-99CD-71604F2F9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During design / analysis phases</a:t>
            </a:r>
          </a:p>
          <a:p>
            <a:pPr lvl="1"/>
            <a:r>
              <a:rPr lang="en-US" sz="1600" dirty="0"/>
              <a:t>May test small COTS components to determine their best use</a:t>
            </a:r>
          </a:p>
          <a:p>
            <a:pPr lvl="1"/>
            <a:r>
              <a:rPr lang="en-US" sz="1600" dirty="0"/>
              <a:t>Especially true if you are fabricating parts (3D printed, composite)</a:t>
            </a:r>
          </a:p>
          <a:p>
            <a:pPr lvl="2"/>
            <a:endParaRPr lang="en-US" sz="1200" dirty="0"/>
          </a:p>
          <a:p>
            <a:r>
              <a:rPr lang="en-US" sz="2000" dirty="0"/>
              <a:t>Not required but encouraged</a:t>
            </a:r>
          </a:p>
          <a:p>
            <a:pPr lvl="1"/>
            <a:r>
              <a:rPr lang="en-US" sz="1600" dirty="0"/>
              <a:t>Know the strength / properties of your materials</a:t>
            </a:r>
          </a:p>
          <a:p>
            <a:pPr lvl="1"/>
            <a:r>
              <a:rPr lang="en-US" sz="1600" dirty="0"/>
              <a:t>Consider testing your bonding materials and bond strength</a:t>
            </a:r>
          </a:p>
          <a:p>
            <a:pPr lvl="2"/>
            <a:endParaRPr lang="en-US" sz="1200" dirty="0"/>
          </a:p>
          <a:p>
            <a:r>
              <a:rPr lang="en-US" sz="2000" dirty="0"/>
              <a:t>Structural tests that can be conducted include</a:t>
            </a:r>
          </a:p>
          <a:p>
            <a:pPr lvl="1"/>
            <a:r>
              <a:rPr lang="en-US" sz="1600" dirty="0"/>
              <a:t>Shear strength - Tension / compression - hoop strength - bending / deflection</a:t>
            </a:r>
          </a:p>
          <a:p>
            <a:pPr lvl="2"/>
            <a:endParaRPr lang="en-US" sz="1200" dirty="0"/>
          </a:p>
          <a:p>
            <a:r>
              <a:rPr lang="en-US" sz="2000" dirty="0"/>
              <a:t>These tests should be conducted early in a program</a:t>
            </a:r>
          </a:p>
          <a:p>
            <a:pPr lvl="1"/>
            <a:r>
              <a:rPr lang="en-US" sz="1600" dirty="0"/>
              <a:t>The results should validate the selection of a certain material for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CD225F-F0D0-41F4-A8E0-3ECDCDED7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B3D1B7B-ECFE-4F46-846D-C0AFC6793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B7915A3-B36B-4E10-8FFA-2D1F28E35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8904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EB58AD-CF4E-4278-A3D9-4A0648719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Industry Structural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B5C5E69-E9A3-4DDD-B08E-02807DE3F4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There exists a ‘test pyramid’</a:t>
            </a:r>
          </a:p>
          <a:p>
            <a:pPr lvl="1"/>
            <a:r>
              <a:rPr lang="en-US" sz="1600" dirty="0"/>
              <a:t>Starts at coupon level</a:t>
            </a:r>
          </a:p>
          <a:p>
            <a:pPr lvl="1"/>
            <a:r>
              <a:rPr lang="en-US" sz="1600" dirty="0"/>
              <a:t>Culminates in full scale vehicle testing</a:t>
            </a:r>
            <a:endParaRPr lang="en-US" sz="2000" dirty="0"/>
          </a:p>
          <a:p>
            <a:pPr lvl="1"/>
            <a:endParaRPr lang="en-US" sz="1600" dirty="0"/>
          </a:p>
          <a:p>
            <a:r>
              <a:rPr lang="en-US" sz="2000" dirty="0"/>
              <a:t>New materials are used / developed</a:t>
            </a:r>
          </a:p>
          <a:p>
            <a:pPr lvl="1"/>
            <a:r>
              <a:rPr lang="en-US" sz="1600" dirty="0"/>
              <a:t>Coupon and element tests for materials</a:t>
            </a:r>
          </a:p>
          <a:p>
            <a:pPr lvl="1"/>
            <a:r>
              <a:rPr lang="en-US" sz="1600" dirty="0"/>
              <a:t>Configured tests for the specific design</a:t>
            </a:r>
          </a:p>
          <a:p>
            <a:pPr lvl="1"/>
            <a:endParaRPr lang="en-US" sz="1600" dirty="0"/>
          </a:p>
          <a:p>
            <a:r>
              <a:rPr lang="en-US" sz="2000" dirty="0"/>
              <a:t>Testing is conducted alongside design</a:t>
            </a:r>
          </a:p>
          <a:p>
            <a:pPr lvl="1"/>
            <a:endParaRPr lang="en-US" sz="1600" dirty="0"/>
          </a:p>
          <a:p>
            <a:r>
              <a:rPr lang="en-US" sz="2000" dirty="0"/>
              <a:t>Fatigue and damage tolerance tests</a:t>
            </a:r>
          </a:p>
          <a:p>
            <a:pPr lvl="1"/>
            <a:r>
              <a:rPr lang="en-US" sz="1600" dirty="0"/>
              <a:t>Projectile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812B5C6-2ED5-4112-A1FD-63B41C200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7C3EAD-B49A-45C1-A48B-332D6E10D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8C46648-9EC0-4A7F-8CE0-502920C2C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4680" y="2057400"/>
            <a:ext cx="3042895" cy="3210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80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86653A-583A-4AB6-9A4B-1801F1A08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HPR Structural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4786861-A6B4-46C6-B813-548060F064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COTS structures should not require test (usually overdesigned)</a:t>
            </a:r>
          </a:p>
          <a:p>
            <a:pPr lvl="1"/>
            <a:endParaRPr lang="en-US" sz="1600" dirty="0"/>
          </a:p>
          <a:p>
            <a:r>
              <a:rPr lang="en-US" sz="2000" dirty="0"/>
              <a:t>May be interested in ascertaining the limits of the material</a:t>
            </a:r>
          </a:p>
          <a:p>
            <a:pPr lvl="1"/>
            <a:r>
              <a:rPr lang="en-US" sz="1600" dirty="0"/>
              <a:t>S</a:t>
            </a:r>
            <a:r>
              <a:rPr lang="en-US" sz="1600" dirty="0" smtClean="0"/>
              <a:t>ample </a:t>
            </a:r>
            <a:r>
              <a:rPr lang="en-US" sz="1600" dirty="0"/>
              <a:t>testing to failure</a:t>
            </a:r>
          </a:p>
          <a:p>
            <a:pPr lvl="1"/>
            <a:r>
              <a:rPr lang="en-US" sz="1600" dirty="0"/>
              <a:t>D</a:t>
            </a:r>
            <a:r>
              <a:rPr lang="en-US" sz="1600" dirty="0" smtClean="0"/>
              <a:t>evelop </a:t>
            </a:r>
            <a:r>
              <a:rPr lang="en-US" sz="1600" dirty="0"/>
              <a:t>understanding of testing if you fabricate parts</a:t>
            </a:r>
          </a:p>
          <a:p>
            <a:pPr lvl="1"/>
            <a:endParaRPr lang="en-US" sz="1600" dirty="0"/>
          </a:p>
          <a:p>
            <a:r>
              <a:rPr lang="en-US" sz="2000" dirty="0"/>
              <a:t>If you fabricate your own components</a:t>
            </a:r>
          </a:p>
          <a:p>
            <a:pPr lvl="1"/>
            <a:r>
              <a:rPr lang="en-US" sz="1600" dirty="0"/>
              <a:t>3D print materials - carbon fiber layups - carbon sandwich panel</a:t>
            </a:r>
          </a:p>
          <a:p>
            <a:r>
              <a:rPr lang="en-US" sz="2000" dirty="0"/>
              <a:t>HIGHLY recommend you do structural testing</a:t>
            </a:r>
          </a:p>
          <a:p>
            <a:pPr lvl="1"/>
            <a:r>
              <a:rPr lang="en-US" sz="1600" dirty="0"/>
              <a:t>Shear-tension-compression strength, hoop strength, bending/deflection</a:t>
            </a:r>
          </a:p>
          <a:p>
            <a:pPr lvl="1"/>
            <a:endParaRPr lang="en-US" sz="1600" dirty="0"/>
          </a:p>
          <a:p>
            <a:r>
              <a:rPr lang="en-US" sz="2000" dirty="0"/>
              <a:t>You may want to use similar test pyramid as industry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B60BD8A-0530-432E-A3CC-83EA58C39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377D5F1-6A78-4B1E-AEB6-D615BEB12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87B7B7B-39F5-4D38-8141-674226430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800" y="2667000"/>
            <a:ext cx="1184275" cy="29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95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403D11-6D84-4517-9AB9-1C49146A4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Manufacturing / Integration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B73CF7-2D25-4461-87BA-D4DC114D90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Structures should be designed for ease of manufacture / assembly and integration</a:t>
            </a:r>
          </a:p>
          <a:p>
            <a:endParaRPr lang="en-US" sz="2000" dirty="0"/>
          </a:p>
          <a:p>
            <a:r>
              <a:rPr lang="en-US" sz="2000" dirty="0"/>
              <a:t>Keep manufacturing in mind when you make part / material selections</a:t>
            </a:r>
          </a:p>
          <a:p>
            <a:pPr lvl="1"/>
            <a:r>
              <a:rPr lang="en-US" sz="1600" dirty="0"/>
              <a:t>Will this part be difficult to manufacture?</a:t>
            </a:r>
          </a:p>
          <a:p>
            <a:pPr lvl="1"/>
            <a:r>
              <a:rPr lang="en-US" sz="1600" dirty="0"/>
              <a:t>Will this part be difficult to integrate?</a:t>
            </a:r>
          </a:p>
          <a:p>
            <a:pPr lvl="1"/>
            <a:r>
              <a:rPr lang="en-US" sz="1600" dirty="0"/>
              <a:t>Is this material easy to work with? Difficult to modify?</a:t>
            </a:r>
          </a:p>
          <a:p>
            <a:pPr lvl="1"/>
            <a:endParaRPr lang="en-US" sz="1600" dirty="0"/>
          </a:p>
          <a:p>
            <a:r>
              <a:rPr lang="en-US" sz="2000" dirty="0"/>
              <a:t>Many good designs become terrible products when changes must be made because assembly / integration aren’t taken into consideration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919C138-A984-462D-AF5B-560298AB0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26B9643-706E-4B04-8104-0C47602C0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0AA71E6-D56B-45C4-8511-42A07871E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8241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591BFC-F9F7-4F9D-88FE-BB46D6F34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Industry Integration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0C8AA3-8B19-4B29-A9EB-B1E58636A4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Fabrication begins as design winds down</a:t>
            </a:r>
          </a:p>
          <a:p>
            <a:pPr lvl="1"/>
            <a:r>
              <a:rPr lang="en-US" sz="1600" dirty="0"/>
              <a:t>First few units are slow to fabricate</a:t>
            </a:r>
          </a:p>
          <a:p>
            <a:pPr lvl="1"/>
            <a:r>
              <a:rPr lang="en-US" sz="1600" dirty="0"/>
              <a:t>Usually more than 1 unit</a:t>
            </a:r>
          </a:p>
          <a:p>
            <a:pPr lvl="1"/>
            <a:endParaRPr lang="en-US" sz="1600" dirty="0"/>
          </a:p>
          <a:p>
            <a:r>
              <a:rPr lang="en-US" sz="2000" dirty="0"/>
              <a:t>Various supplier parts must all fit together</a:t>
            </a:r>
          </a:p>
          <a:p>
            <a:pPr lvl="1"/>
            <a:endParaRPr lang="en-US" sz="1600" dirty="0"/>
          </a:p>
          <a:p>
            <a:r>
              <a:rPr lang="en-US" sz="2000" dirty="0"/>
              <a:t>Tooling usually begins during design</a:t>
            </a:r>
          </a:p>
          <a:p>
            <a:pPr lvl="1"/>
            <a:r>
              <a:rPr lang="en-US" sz="1600" dirty="0"/>
              <a:t>These may be long lead items</a:t>
            </a:r>
          </a:p>
          <a:p>
            <a:pPr lvl="1"/>
            <a:endParaRPr lang="en-US" sz="1600" dirty="0"/>
          </a:p>
          <a:p>
            <a:r>
              <a:rPr lang="en-US" sz="2000" dirty="0"/>
              <a:t>Design / analysis may need to change if assembly / manufacturing can’t meet the drawing spec</a:t>
            </a:r>
          </a:p>
          <a:p>
            <a:pPr lvl="1"/>
            <a:r>
              <a:rPr lang="en-US" sz="1600" dirty="0"/>
              <a:t>Manufacturing engineers work with design team</a:t>
            </a:r>
          </a:p>
          <a:p>
            <a:pPr lvl="1"/>
            <a:r>
              <a:rPr lang="en-US" sz="1600" dirty="0"/>
              <a:t>Liaison engineering supports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8F2A637-4383-4BC8-B2F2-48D3A3DA9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B42F28-0521-43D4-97BA-A98A66C29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B2D9697-A032-47DA-99D8-6FA4F7774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00" y="1970821"/>
            <a:ext cx="3240484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73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5AB2FA-8C35-4882-949A-C0B46C23A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HPR Integration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DCD1F03-B999-4B9B-A2C4-E7005314C3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3" y="1941513"/>
            <a:ext cx="5780087" cy="4114800"/>
          </a:xfrm>
        </p:spPr>
        <p:txBody>
          <a:bodyPr/>
          <a:lstStyle/>
          <a:p>
            <a:r>
              <a:rPr lang="en-US" sz="2000" dirty="0"/>
              <a:t>COTS components should integrate easily</a:t>
            </a:r>
          </a:p>
          <a:p>
            <a:pPr lvl="1"/>
            <a:r>
              <a:rPr lang="en-US" sz="1600" dirty="0"/>
              <a:t>Another benefit of using COTS components</a:t>
            </a:r>
          </a:p>
          <a:p>
            <a:pPr lvl="1"/>
            <a:endParaRPr lang="en-US" sz="1600" dirty="0"/>
          </a:p>
          <a:p>
            <a:r>
              <a:rPr lang="en-US" sz="2000" dirty="0"/>
              <a:t>Fabricating components / mixing parts - integration will be a concern</a:t>
            </a:r>
          </a:p>
          <a:p>
            <a:pPr lvl="1"/>
            <a:r>
              <a:rPr lang="en-US" sz="1600" dirty="0"/>
              <a:t>Ensure you leave time for fabrication</a:t>
            </a:r>
          </a:p>
          <a:p>
            <a:endParaRPr lang="en-US" sz="2000" dirty="0"/>
          </a:p>
          <a:p>
            <a:r>
              <a:rPr lang="en-US" sz="2000" dirty="0"/>
              <a:t>Your payload / challenge components need to have an integration plan</a:t>
            </a:r>
          </a:p>
          <a:p>
            <a:pPr lvl="1"/>
            <a:r>
              <a:rPr lang="en-US" sz="1600" dirty="0"/>
              <a:t>Use CAD models to ensure parts will fit, assembly will fit</a:t>
            </a:r>
          </a:p>
          <a:p>
            <a:pPr lvl="1"/>
            <a:r>
              <a:rPr lang="en-US" sz="1600" dirty="0"/>
              <a:t>You may need to CAD up the entire rocket / all parts</a:t>
            </a:r>
          </a:p>
          <a:p>
            <a:pPr lvl="1"/>
            <a:r>
              <a:rPr lang="en-US" sz="1600" dirty="0"/>
              <a:t>Ensure your RockSim matches your CAD models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D25F914-81A1-460D-BC2C-3A6D5D794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0CDD967-2AE1-423B-A760-577803CA3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3D11D8-63EC-4760-8E84-67A3E00CC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C33C314-C380-4799-9F7E-039F768F43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657" y="3141195"/>
            <a:ext cx="1935730" cy="29151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72E7252-2A4C-4C17-BDE5-F0FCD69509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811" r="5600" b="9998"/>
          <a:stretch/>
        </p:blipFill>
        <p:spPr>
          <a:xfrm>
            <a:off x="5321613" y="1762255"/>
            <a:ext cx="3493774" cy="157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95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EC9ED9-D0AF-4378-8405-8B49EE5CF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Testing (Post-Production)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3E4607-34CE-4DEC-BE94-A67C67EA6B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Products undergo rigorous testing following production</a:t>
            </a:r>
            <a:endParaRPr lang="en-US" sz="1600" dirty="0"/>
          </a:p>
          <a:p>
            <a:pPr lvl="1"/>
            <a:r>
              <a:rPr lang="en-US" sz="1600" dirty="0"/>
              <a:t>Used to verify that the design satisfies the requirements</a:t>
            </a:r>
          </a:p>
          <a:p>
            <a:pPr lvl="1"/>
            <a:endParaRPr lang="en-US" sz="1600" dirty="0"/>
          </a:p>
          <a:p>
            <a:r>
              <a:rPr lang="en-US" sz="2000" dirty="0"/>
              <a:t>Human rated vehicles require much more testing</a:t>
            </a:r>
          </a:p>
          <a:p>
            <a:pPr lvl="1"/>
            <a:r>
              <a:rPr lang="en-US" sz="1600" dirty="0"/>
              <a:t>Must demonstrate a complete autonomous flight</a:t>
            </a:r>
          </a:p>
          <a:p>
            <a:pPr lvl="1"/>
            <a:r>
              <a:rPr lang="en-US" sz="1600" dirty="0"/>
              <a:t>Aircraft complete a series of flight tests, complete envelope</a:t>
            </a:r>
          </a:p>
          <a:p>
            <a:pPr lvl="1"/>
            <a:endParaRPr lang="en-US" sz="1600" dirty="0"/>
          </a:p>
          <a:p>
            <a:r>
              <a:rPr lang="en-US" sz="2000" dirty="0"/>
              <a:t>Testing also used to ensure the product is safe</a:t>
            </a:r>
          </a:p>
          <a:p>
            <a:pPr lvl="1"/>
            <a:r>
              <a:rPr lang="en-US" sz="1600" dirty="0"/>
              <a:t>A structural failure in private is safer than a failure in public</a:t>
            </a:r>
          </a:p>
          <a:p>
            <a:pPr lvl="1"/>
            <a:r>
              <a:rPr lang="en-US" sz="1600" dirty="0"/>
              <a:t>If all design considerations were followed, it is unlikely there will be a structural failure</a:t>
            </a:r>
          </a:p>
          <a:p>
            <a:pPr lvl="1"/>
            <a:endParaRPr lang="en-US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694F2BE-D39E-44B1-B247-52F04BF1D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A43201-B57C-40AE-8B40-7DA691B1A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AE4F771-EFD1-4C12-817B-5B7CB0079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2307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2CBF7D-4D9B-462A-90DA-9C2CB1424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Industry Structural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629E067-691D-47AD-A2EC-69CAD91F7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Rockets - full scale </a:t>
            </a:r>
            <a:r>
              <a:rPr lang="en-US" sz="2000" dirty="0" smtClean="0"/>
              <a:t>tests</a:t>
            </a:r>
            <a:endParaRPr lang="en-US" sz="2000" dirty="0"/>
          </a:p>
          <a:p>
            <a:pPr lvl="1"/>
            <a:r>
              <a:rPr lang="en-US" sz="1600" dirty="0" smtClean="0"/>
              <a:t>Autonomous flight test</a:t>
            </a:r>
            <a:endParaRPr lang="en-US" sz="1600" dirty="0"/>
          </a:p>
          <a:p>
            <a:pPr lvl="1"/>
            <a:r>
              <a:rPr lang="en-US" sz="1600" dirty="0"/>
              <a:t>Shows the vehicles can perform safely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Aircraft – full scale tests</a:t>
            </a:r>
          </a:p>
          <a:p>
            <a:pPr lvl="1"/>
            <a:r>
              <a:rPr lang="en-US" sz="1600" dirty="0"/>
              <a:t>Full scale static test to failure</a:t>
            </a:r>
          </a:p>
          <a:p>
            <a:pPr lvl="1"/>
            <a:r>
              <a:rPr lang="en-US" sz="1600" dirty="0"/>
              <a:t>Full scale fatigue test for DSO</a:t>
            </a:r>
          </a:p>
          <a:p>
            <a:pPr lvl="1"/>
            <a:r>
              <a:rPr lang="en-US" sz="1600" dirty="0"/>
              <a:t>Fleet perform flight tests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551555A-0E2B-4B6D-AEC1-DE577C918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D1852B1-9CD0-425A-8697-AA601ECD9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B8F3831-DF13-4E46-8E81-41FE39094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176" y="1736481"/>
            <a:ext cx="2622561" cy="22494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7824" y="4151313"/>
            <a:ext cx="3619751" cy="163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4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A0BF1E-43FB-4177-806B-4D4393607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HPR Structural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05F14C1-0059-4FEC-BFCC-12E37EF53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3" y="1941513"/>
            <a:ext cx="8193880" cy="4114800"/>
          </a:xfrm>
        </p:spPr>
        <p:txBody>
          <a:bodyPr/>
          <a:lstStyle/>
          <a:p>
            <a:r>
              <a:rPr lang="en-US" sz="2000" dirty="0"/>
              <a:t>Although not required, we recommend that a flight test be built into your schedule and performed prior to Competition Launch</a:t>
            </a:r>
          </a:p>
          <a:p>
            <a:pPr lvl="1"/>
            <a:r>
              <a:rPr lang="en-US" sz="1600" dirty="0"/>
              <a:t>It may even just be an empty vehicle flight, if you don’t want to risk damage to the challenge payload, or it is not flight ready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6FC1D06-DB94-4F80-A09E-0539415EB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331FA8E-7D8B-4FF1-997A-3E66F2A76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Structures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D4677DA-93E0-44D9-BF74-EB97E804F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21</a:t>
            </a:fld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AEC9686-8237-4DCD-92D5-C5DA965E7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06" y="3505200"/>
            <a:ext cx="3409582" cy="2551113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xmlns="" id="{250099E7-91BD-448E-9955-55FCDF57BB1C}"/>
              </a:ext>
            </a:extLst>
          </p:cNvPr>
          <p:cNvSpPr txBox="1">
            <a:spLocks/>
          </p:cNvSpPr>
          <p:nvPr/>
        </p:nvSpPr>
        <p:spPr bwMode="auto">
          <a:xfrm>
            <a:off x="328613" y="3427956"/>
            <a:ext cx="5233987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buChar char="n"/>
              <a:defRPr sz="3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itchFamily="2" charset="2"/>
              <a:buChar char="n"/>
              <a:defRPr sz="2800" kern="1200">
                <a:solidFill>
                  <a:schemeClr val="tx1"/>
                </a:solidFill>
                <a:latin typeface="+mn-lt"/>
                <a:ea typeface="Times New Roman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SzPct val="65000"/>
              <a:buFont typeface="Wingdings" pitchFamily="2" charset="2"/>
              <a:buChar char="n"/>
              <a:defRPr sz="2400" kern="1200">
                <a:solidFill>
                  <a:schemeClr val="tx1"/>
                </a:solidFill>
                <a:latin typeface="+mn-lt"/>
                <a:ea typeface="Times New Roman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latin typeface="+mn-lt"/>
                <a:ea typeface="Times New Roman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latin typeface="+mn-lt"/>
                <a:ea typeface="Times New Roman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sz="1600" dirty="0"/>
          </a:p>
          <a:p>
            <a:r>
              <a:rPr lang="en-US" sz="2000" dirty="0"/>
              <a:t>Your rocketry mentor would facilitate the launch for you, to ensure you are following </a:t>
            </a:r>
            <a:r>
              <a:rPr lang="en-US" sz="2000" dirty="0" smtClean="0"/>
              <a:t>safe rocketry </a:t>
            </a:r>
            <a:r>
              <a:rPr lang="en-US" sz="2000" dirty="0"/>
              <a:t>procedures</a:t>
            </a:r>
          </a:p>
          <a:p>
            <a:pPr lvl="1"/>
            <a:r>
              <a:rPr lang="en-US" sz="1600" dirty="0"/>
              <a:t>Do not plan a launch without a certified mentor</a:t>
            </a:r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565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09E13790-7B18-F34A-AEDD-617F6B7019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HPR Structural Failures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xmlns="" id="{2921E80D-5FA4-F643-84C1-EFE7EC8EE72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1981200"/>
            <a:ext cx="5181600" cy="4114800"/>
          </a:xfrm>
        </p:spPr>
        <p:txBody>
          <a:bodyPr/>
          <a:lstStyle/>
          <a:p>
            <a:pPr>
              <a:buClr>
                <a:schemeClr val="accent2"/>
              </a:buClr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Eyebolts / Bulkheads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If not sized properly eyebolts/bulkheads can yield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Use washers to distribute load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Use closed/forged eyebolts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Use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u-bolts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which distributes the load better</a:t>
            </a:r>
          </a:p>
          <a:p>
            <a:pPr lvl="1"/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2"/>
              </a:buClr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Zipper Event (Phenolic Airframes)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A zipper </a:t>
            </a:r>
            <a:r>
              <a:rPr lang="en-US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event - shock 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cord tears into the airframe during the parachute deployment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US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trengthen 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the airframe area if there are </a:t>
            </a:r>
            <a:r>
              <a:rPr lang="en-US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concerns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Size the shock cords properly (or ‘pad’ the shock cord where it meets the airframe at full deployment)</a:t>
            </a:r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xmlns="" id="{01111DF3-5564-AE43-B6F2-B2497EE6E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A1B4B7D-0FB6-D44E-B757-085CDFD35DB2}" type="slidenum">
              <a:rPr lang="en-US" altLang="en-US" sz="24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en-US" sz="240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AB9FA77-AE1B-0641-88BF-D6EF891B4A1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  <a:endParaRPr lang="en-US" alt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286B433-0FE1-634D-A207-314012B9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Structures Webinar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1862328"/>
            <a:ext cx="2767234" cy="4010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29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838" y="1219200"/>
            <a:ext cx="2667000" cy="4846261"/>
          </a:xfrm>
          <a:prstGeom prst="rect">
            <a:avLst/>
          </a:prstGeom>
        </p:spPr>
      </p:pic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09E13790-7B18-F34A-AEDD-617F6B7019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HPR </a:t>
            </a:r>
            <a:r>
              <a:rPr lang="en-US" altLang="en-US" dirty="0" smtClean="0"/>
              <a:t>Structural Failures</a:t>
            </a:r>
            <a:endParaRPr lang="en-US" altLang="en-US" dirty="0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xmlns="" id="{2921E80D-5FA4-F643-84C1-EFE7EC8EE72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1" y="1981200"/>
            <a:ext cx="5638799" cy="4114800"/>
          </a:xfrm>
        </p:spPr>
        <p:txBody>
          <a:bodyPr/>
          <a:lstStyle/>
          <a:p>
            <a:pPr>
              <a:buClr>
                <a:schemeClr val="accent2"/>
              </a:buClr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Catastrophe at Take Off (CATO)</a:t>
            </a:r>
          </a:p>
          <a:p>
            <a:pPr lvl="1"/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The motor (mount) is not restrained properly</a:t>
            </a:r>
          </a:p>
          <a:p>
            <a:pPr lvl="1"/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Ensure the centering rings and motor mount tubes are substantially bonded and secure</a:t>
            </a:r>
          </a:p>
          <a:p>
            <a:pPr lvl="2"/>
            <a:endParaRPr lang="en-US" alt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2"/>
              </a:buClr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Fin flutter or divergence</a:t>
            </a:r>
            <a:endParaRPr lang="en-US" altLang="en-US" sz="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Fins may flex / oscillate under aerodynamic loads in flight – divergence</a:t>
            </a:r>
          </a:p>
          <a:p>
            <a:pPr lvl="1"/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Ensure you size your fins properly, use rigid material, and they are bonded substantially</a:t>
            </a:r>
          </a:p>
          <a:p>
            <a:pPr lvl="2"/>
            <a:endParaRPr lang="en-US" alt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Premature / late separation</a:t>
            </a:r>
          </a:p>
          <a:p>
            <a:pPr lvl="1"/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Pressure differentials may cause the airframe sections to separate in flight</a:t>
            </a:r>
          </a:p>
          <a:p>
            <a:pPr lvl="1"/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The use of plastic shear pins will remedy this </a:t>
            </a:r>
          </a:p>
          <a:p>
            <a:pPr lvl="1"/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Too many shear pins and the airframe may not separate</a:t>
            </a:r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xmlns="" id="{01111DF3-5564-AE43-B6F2-B2497EE6E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A1B4B7D-0FB6-D44E-B757-085CDFD35DB2}" type="slidenum">
              <a:rPr lang="en-US" altLang="en-US" sz="24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US" altLang="en-US" sz="240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AB9FA77-AE1B-0641-88BF-D6EF891B4A1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  <a:endParaRPr lang="en-US" alt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286B433-0FE1-634D-A207-314012B9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Structures Webinar</a:t>
            </a:r>
          </a:p>
        </p:txBody>
      </p:sp>
    </p:spTree>
    <p:extLst>
      <p:ext uri="{BB962C8B-B14F-4D97-AF65-F5344CB8AC3E}">
        <p14:creationId xmlns:p14="http://schemas.microsoft.com/office/powerpoint/2010/main" val="64180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09E13790-7B18-F34A-AEDD-617F6B7019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Component Sizing Tips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xmlns="" id="{2921E80D-5FA4-F643-84C1-EFE7EC8EE72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1" y="1941513"/>
            <a:ext cx="4957762" cy="4383087"/>
          </a:xfrm>
        </p:spPr>
        <p:txBody>
          <a:bodyPr/>
          <a:lstStyle/>
          <a:p>
            <a:pPr>
              <a:buClr>
                <a:schemeClr val="accent2"/>
              </a:buClr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Size your payload first, then select the airframe (vehicle) based on the payload criteria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In your challenge, addressing the payload should be your priority</a:t>
            </a:r>
          </a:p>
          <a:p>
            <a:pPr lvl="1"/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en-US" altLang="en-US" sz="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2"/>
              </a:buClr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Most kit components are already sized for their flight envelope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Motor mount tubes, fin thickness, centering ring thickness etc.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Adding your ‘challenge’ however, may mean its outside of its envelope</a:t>
            </a:r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xmlns="" id="{01111DF3-5564-AE43-B6F2-B2497EE6E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A1B4B7D-0FB6-D44E-B757-085CDFD35DB2}" type="slidenum">
              <a:rPr lang="en-US" altLang="en-US" sz="24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en-US" altLang="en-US" sz="240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AB9FA77-AE1B-0641-88BF-D6EF891B4A1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12/14/2021</a:t>
            </a:r>
            <a:endParaRPr lang="en-US" alt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286B433-0FE1-634D-A207-314012B9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Structures Webinar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4182" y="2667000"/>
            <a:ext cx="3071668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2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09E13790-7B18-F34A-AEDD-617F6B7019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Component Sizing Tips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xmlns="" id="{2921E80D-5FA4-F643-84C1-EFE7EC8EE72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1" y="1981200"/>
            <a:ext cx="5486399" cy="4114800"/>
          </a:xfrm>
        </p:spPr>
        <p:txBody>
          <a:bodyPr/>
          <a:lstStyle/>
          <a:p>
            <a:pPr>
              <a:buClr>
                <a:schemeClr val="accent2"/>
              </a:buClr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Swap </a:t>
            </a:r>
            <a:r>
              <a:rPr lang="en-US" alt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/ modify 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components if they are sized incorrectly (modify the kit to accommodate your payload)</a:t>
            </a: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Expected load and type of </a:t>
            </a:r>
            <a:r>
              <a:rPr lang="en-US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loading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Carbon wrap components (if capable) to add strength</a:t>
            </a:r>
          </a:p>
          <a:p>
            <a:pPr lvl="1"/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2"/>
              </a:buClr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Select the recovery hardware based on the expected amount of load</a:t>
            </a:r>
          </a:p>
          <a:p>
            <a:pPr lvl="1"/>
            <a:r>
              <a:rPr lang="en-US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First must determine the maximum load</a:t>
            </a:r>
          </a:p>
          <a:p>
            <a:pPr lvl="1"/>
            <a:r>
              <a:rPr lang="en-US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Eyebolts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quicklinks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shockcord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etc. are all sized on load capability</a:t>
            </a:r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xmlns="" id="{01111DF3-5564-AE43-B6F2-B2497EE6E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A1B4B7D-0FB6-D44E-B757-085CDFD35DB2}" type="slidenum">
              <a:rPr lang="en-US" altLang="en-US" sz="24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en-US" altLang="en-US" sz="240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AB9FA77-AE1B-0641-88BF-D6EF891B4A1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12/14/2021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286B433-0FE1-634D-A207-314012B9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Structures Webinar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0" y="1408322"/>
            <a:ext cx="2066925" cy="441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7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3">
            <a:extLst>
              <a:ext uri="{FF2B5EF4-FFF2-40B4-BE49-F238E27FC236}">
                <a16:creationId xmlns:a16="http://schemas.microsoft.com/office/drawing/2014/main" xmlns="" id="{4D0C1612-9401-4B43-BB48-1517BF92E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570538"/>
            <a:ext cx="198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4000" b="1" i="1">
                <a:solidFill>
                  <a:schemeClr val="accent1"/>
                </a:solidFill>
                <a:latin typeface="Avenir Black" panose="02000503020000020003" pitchFamily="2" charset="0"/>
              </a:rPr>
              <a:t>Q &amp; A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0F02EF4-C663-A745-8871-5F3A742500A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2/8/2021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B7F41F8-09AB-984A-8647-39F9E2C00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Structures Webinar</a:t>
            </a:r>
          </a:p>
        </p:txBody>
      </p:sp>
      <p:sp>
        <p:nvSpPr>
          <p:cNvPr id="34822" name="Slide Number Placeholder 3">
            <a:extLst>
              <a:ext uri="{FF2B5EF4-FFF2-40B4-BE49-F238E27FC236}">
                <a16:creationId xmlns:a16="http://schemas.microsoft.com/office/drawing/2014/main" xmlns="" id="{CA72F08D-3C84-3B4B-A28B-288F1259C2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47BAE40-589C-2948-AEAE-9C7C357CC2C3}" type="slidenum">
              <a:rPr lang="en-US" altLang="en-US" sz="24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en-US" altLang="en-US" sz="240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41938"/>
            <a:ext cx="9129557" cy="334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24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sy">
  <a:themeElements>
    <a:clrScheme name="Carthage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C00000"/>
      </a:accent1>
      <a:accent2>
        <a:srgbClr val="6B9F25"/>
      </a:accent2>
      <a:accent3>
        <a:srgbClr val="989898"/>
      </a:accent3>
      <a:accent4>
        <a:srgbClr val="FF0000"/>
      </a:accent4>
      <a:accent5>
        <a:srgbClr val="1B587C"/>
      </a:accent5>
      <a:accent6>
        <a:srgbClr val="656565"/>
      </a:accent6>
      <a:hlink>
        <a:srgbClr val="6B9F25"/>
      </a:hlink>
      <a:folHlink>
        <a:srgbClr val="C0000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Artsy 1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3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4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5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6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10547</TotalTime>
  <Words>1977</Words>
  <Application>Microsoft Office PowerPoint</Application>
  <PresentationFormat>On-screen Show (4:3)</PresentationFormat>
  <Paragraphs>393</Paragraphs>
  <Slides>26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MS PGothic</vt:lpstr>
      <vt:lpstr>Arial</vt:lpstr>
      <vt:lpstr>Avenir Black</vt:lpstr>
      <vt:lpstr>Calibri</vt:lpstr>
      <vt:lpstr>Tahoma</vt:lpstr>
      <vt:lpstr>Times New Roman</vt:lpstr>
      <vt:lpstr>Wingdings</vt:lpstr>
      <vt:lpstr>Artsy</vt:lpstr>
      <vt:lpstr>First Nations Launch 2022 Structures Webinar</vt:lpstr>
      <vt:lpstr>Webinar Overview</vt:lpstr>
      <vt:lpstr>HPR Vehicle Structure</vt:lpstr>
      <vt:lpstr>Structural Design Process</vt:lpstr>
      <vt:lpstr>Industry Structural Design</vt:lpstr>
      <vt:lpstr>HPR Structural Design</vt:lpstr>
      <vt:lpstr>Structural Materials</vt:lpstr>
      <vt:lpstr>Industry Structural Materials</vt:lpstr>
      <vt:lpstr>HPR Structural Materials</vt:lpstr>
      <vt:lpstr>Structural Analysis Process</vt:lpstr>
      <vt:lpstr>Industry Structural Analysis</vt:lpstr>
      <vt:lpstr>HPR Structural Analysis</vt:lpstr>
      <vt:lpstr>Structural Test Process (Design)</vt:lpstr>
      <vt:lpstr>Industry Structural Testing</vt:lpstr>
      <vt:lpstr>HPR Structural Testing</vt:lpstr>
      <vt:lpstr>Manufacturing / Integration</vt:lpstr>
      <vt:lpstr>Industry Integration</vt:lpstr>
      <vt:lpstr>HPR Integration</vt:lpstr>
      <vt:lpstr>Structural Testing (Post-Production)</vt:lpstr>
      <vt:lpstr>Industry Structural Testing</vt:lpstr>
      <vt:lpstr>HPR Structural Testing</vt:lpstr>
      <vt:lpstr>HPR Structural Failures</vt:lpstr>
      <vt:lpstr>HPR Structural Failures</vt:lpstr>
      <vt:lpstr>Component Sizing Tips</vt:lpstr>
      <vt:lpstr>Component Sizing Tips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</dc:creator>
  <cp:lastModifiedBy>Abotossaway, Mark A</cp:lastModifiedBy>
  <cp:revision>309</cp:revision>
  <cp:lastPrinted>2016-01-26T23:13:45Z</cp:lastPrinted>
  <dcterms:created xsi:type="dcterms:W3CDTF">2016-01-23T22:30:45Z</dcterms:created>
  <dcterms:modified xsi:type="dcterms:W3CDTF">2021-12-14T15:12:03Z</dcterms:modified>
</cp:coreProperties>
</file>