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1" r:id="rId8"/>
    <p:sldId id="265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C3C3C3"/>
    <a:srgbClr val="2A2627"/>
    <a:srgbClr val="1715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3" autoAdjust="0"/>
    <p:restoredTop sz="94660"/>
  </p:normalViewPr>
  <p:slideViewPr>
    <p:cSldViewPr snapToGrid="0">
      <p:cViewPr>
        <p:scale>
          <a:sx n="75" d="100"/>
          <a:sy n="75" d="100"/>
        </p:scale>
        <p:origin x="174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4/22/2019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2019 First Nation Launch – Oral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UCLA </a:t>
            </a:r>
            <a:r>
              <a:rPr lang="en-US" sz="4000" dirty="0" err="1"/>
              <a:t>Bearospace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School: University of California, Los Angeles</a:t>
            </a:r>
          </a:p>
          <a:p>
            <a:pPr marL="0" indent="0">
              <a:buNone/>
            </a:pPr>
            <a:r>
              <a:rPr lang="en-US" dirty="0"/>
              <a:t>Team Name: UCLA </a:t>
            </a:r>
            <a:r>
              <a:rPr lang="en-US" dirty="0" err="1"/>
              <a:t>Bearospace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Mentor: Frank Nobile</a:t>
            </a:r>
          </a:p>
          <a:p>
            <a:pPr marL="0" indent="0">
              <a:buNone/>
            </a:pPr>
            <a:r>
              <a:rPr lang="en-US" dirty="0"/>
              <a:t>Advisor: Dr. Audrey Pool O’Neal</a:t>
            </a:r>
          </a:p>
          <a:p>
            <a:pPr marL="0" indent="0">
              <a:buNone/>
            </a:pPr>
            <a:r>
              <a:rPr lang="en-US" dirty="0"/>
              <a:t>Presenting Members:  								Lucia Gonzalez			Ryan Rio</a:t>
            </a:r>
          </a:p>
          <a:p>
            <a:pPr marL="0" indent="0">
              <a:buNone/>
            </a:pPr>
            <a:r>
              <a:rPr lang="en-US" dirty="0"/>
              <a:t>	Sophia Martinez			Rossana Rico</a:t>
            </a:r>
          </a:p>
          <a:p>
            <a:pPr marL="0" indent="0">
              <a:buNone/>
            </a:pPr>
            <a:r>
              <a:rPr lang="en-US" dirty="0"/>
              <a:t>	Aidan </a:t>
            </a:r>
            <a:r>
              <a:rPr lang="en-US" dirty="0" err="1"/>
              <a:t>Carrizales</a:t>
            </a:r>
            <a:r>
              <a:rPr lang="en-US" dirty="0"/>
              <a:t>			Gisselle Livingston</a:t>
            </a:r>
          </a:p>
          <a:p>
            <a:pPr marL="0" indent="0">
              <a:buNone/>
            </a:pPr>
            <a:r>
              <a:rPr lang="en-US" dirty="0"/>
              <a:t>	Joshua Diaz				Javier Gomez</a:t>
            </a:r>
          </a:p>
          <a:p>
            <a:pPr marL="0" indent="0">
              <a:buNone/>
            </a:pPr>
            <a:r>
              <a:rPr lang="en-US" dirty="0"/>
              <a:t>	Andy </a:t>
            </a:r>
            <a:r>
              <a:rPr lang="en-US" dirty="0" err="1"/>
              <a:t>Muratalla</a:t>
            </a:r>
            <a:r>
              <a:rPr lang="en-US" dirty="0"/>
              <a:t>			Achille Hebert</a:t>
            </a:r>
          </a:p>
        </p:txBody>
      </p:sp>
    </p:spTree>
    <p:extLst>
      <p:ext uri="{BB962C8B-B14F-4D97-AF65-F5344CB8AC3E}">
        <p14:creationId xmlns:p14="http://schemas.microsoft.com/office/powerpoint/2010/main" val="112093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6002F242-0F4C-4DFB-956E-DCC079ACBFB3}"/>
              </a:ext>
            </a:extLst>
          </p:cNvPr>
          <p:cNvGrpSpPr/>
          <p:nvPr/>
        </p:nvGrpSpPr>
        <p:grpSpPr>
          <a:xfrm>
            <a:off x="732182" y="4280367"/>
            <a:ext cx="10621618" cy="2577633"/>
            <a:chOff x="1060174" y="4127967"/>
            <a:chExt cx="9977895" cy="257763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E60F4DC4-150C-4D18-9268-EACEBB628110}"/>
                </a:ext>
              </a:extLst>
            </p:cNvPr>
            <p:cNvGrpSpPr/>
            <p:nvPr/>
          </p:nvGrpSpPr>
          <p:grpSpPr>
            <a:xfrm flipH="1">
              <a:off x="1153931" y="4127967"/>
              <a:ext cx="9884138" cy="2577633"/>
              <a:chOff x="838200" y="548594"/>
              <a:chExt cx="9884138" cy="2577633"/>
            </a:xfrm>
            <a:solidFill>
              <a:srgbClr val="2A2627"/>
            </a:solidFill>
          </p:grpSpPr>
          <p:pic>
            <p:nvPicPr>
              <p:cNvPr id="1030" name="Picture 6" descr="https://lh4.googleusercontent.com/3wb-mEdzz5QXSw58bXg7HwkZ_5ckV82Hozi0HYgaPT1yJEAjWztFGxv3LSfEA8q1pXoyJGziXeZli-QzAU2WHSlbl75hroZuzS3xTrHrMddlt0ZcvqdggqtHCw55n1Cm0TaZJFd1lZ8">
                <a:extLst>
                  <a:ext uri="{FF2B5EF4-FFF2-40B4-BE49-F238E27FC236}">
                    <a16:creationId xmlns:a16="http://schemas.microsoft.com/office/drawing/2014/main" id="{CA0FB951-BB86-4289-AD0F-45E43F076455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333627" y="1729754"/>
                <a:ext cx="2388711" cy="843559"/>
              </a:xfrm>
              <a:prstGeom prst="rect">
                <a:avLst/>
              </a:prstGeom>
              <a:grpFill/>
              <a:ln>
                <a:solidFill>
                  <a:srgbClr val="2A2627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2" name="Picture 8" descr="https://lh6.googleusercontent.com/2jbWYfhmlvZeiNo-Dp-dpDG0-lTf_74Zff4SOUio5OKBN4bW017uc78WgfF9M5ZP_psdp0xsmSvrZk2ioq0qycUxf4XDiyDkp14v2fZH5MpJ1mPNWddZjLk2JG_SCTgIR6eWqNSLlEs">
                <a:extLst>
                  <a:ext uri="{FF2B5EF4-FFF2-40B4-BE49-F238E27FC236}">
                    <a16:creationId xmlns:a16="http://schemas.microsoft.com/office/drawing/2014/main" id="{08997FC0-1EB4-4B6C-9DC2-9530364D0F0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5013875" y="548594"/>
                <a:ext cx="3367377" cy="2577633"/>
              </a:xfrm>
              <a:prstGeom prst="rect">
                <a:avLst/>
              </a:prstGeom>
              <a:grpFill/>
              <a:ln>
                <a:solidFill>
                  <a:srgbClr val="2A2627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34" name="Picture 10" descr="https://lh4.googleusercontent.com/vJ9n4x40y5HFOQG_QM0nFoY1GO2_dHEWIfF72G6mO4-HQiPgi05KyGiZUfwiHJzBXhMw2ah0wdOC6mY0AAVl_lEJMJYi4u5_yhDQK2VaebOZGj5xtix-VF6bBeRRna_6PfCI6qVEdRE">
                <a:extLst>
                  <a:ext uri="{FF2B5EF4-FFF2-40B4-BE49-F238E27FC236}">
                    <a16:creationId xmlns:a16="http://schemas.microsoft.com/office/drawing/2014/main" id="{BEA366E1-2D79-448E-89A6-B986B6E4A9E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flipH="1">
                <a:off x="838200" y="1356687"/>
                <a:ext cx="4175675" cy="1225431"/>
              </a:xfrm>
              <a:prstGeom prst="rect">
                <a:avLst/>
              </a:prstGeom>
              <a:grpFill/>
              <a:ln>
                <a:solidFill>
                  <a:srgbClr val="2A2627"/>
                </a:solidFill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7510FD3-15C8-43DC-82EE-CD61F65EB0D3}"/>
                </a:ext>
              </a:extLst>
            </p:cNvPr>
            <p:cNvSpPr/>
            <p:nvPr/>
          </p:nvSpPr>
          <p:spPr>
            <a:xfrm>
              <a:off x="1060174" y="6082748"/>
              <a:ext cx="2584174" cy="185530"/>
            </a:xfrm>
            <a:prstGeom prst="rect">
              <a:avLst/>
            </a:prstGeom>
            <a:solidFill>
              <a:srgbClr val="2A2627"/>
            </a:solidFill>
            <a:ln>
              <a:solidFill>
                <a:srgbClr val="2A262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8350"/>
            <a:ext cx="10515600" cy="3428448"/>
          </a:xfrm>
        </p:spPr>
        <p:txBody>
          <a:bodyPr numCol="3">
            <a:normAutofit fontScale="92500" lnSpcReduction="20000"/>
          </a:bodyPr>
          <a:lstStyle/>
          <a:p>
            <a:pPr marL="0" indent="0" fontAlgn="base">
              <a:buNone/>
            </a:pPr>
            <a:r>
              <a:rPr lang="en-US" sz="1500" b="1" dirty="0"/>
              <a:t>Carbon Fiber Upper &amp; Lower Body Tube </a:t>
            </a:r>
          </a:p>
          <a:p>
            <a:pPr marL="457200" lvl="1" indent="0" fontAlgn="base">
              <a:buNone/>
            </a:pPr>
            <a:r>
              <a:rPr lang="en-US" sz="1300" dirty="0"/>
              <a:t>Length - 26’’</a:t>
            </a:r>
          </a:p>
          <a:p>
            <a:pPr marL="457200" lvl="1" indent="0" fontAlgn="base">
              <a:buNone/>
            </a:pPr>
            <a:r>
              <a:rPr lang="en-US" sz="1300" dirty="0"/>
              <a:t>ID - 3.879’’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- 0.038’’</a:t>
            </a:r>
          </a:p>
          <a:p>
            <a:pPr marL="0" indent="0" fontAlgn="base">
              <a:buNone/>
            </a:pPr>
            <a:r>
              <a:rPr lang="en-US" sz="1500" b="1" dirty="0"/>
              <a:t>PLA/ABS Nose Cone</a:t>
            </a:r>
          </a:p>
          <a:p>
            <a:pPr marL="457200" lvl="1" indent="0" fontAlgn="base">
              <a:buNone/>
            </a:pPr>
            <a:r>
              <a:rPr lang="en-US" sz="1300" dirty="0"/>
              <a:t>Length - 13’’</a:t>
            </a:r>
          </a:p>
          <a:p>
            <a:pPr marL="457200" lvl="1" indent="0" fontAlgn="base">
              <a:buNone/>
            </a:pPr>
            <a:r>
              <a:rPr lang="en-US" sz="1300" dirty="0"/>
              <a:t>Shoulder Length - 3.879’’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- 0.222’’</a:t>
            </a:r>
          </a:p>
          <a:p>
            <a:pPr marL="0" indent="0" fontAlgn="base">
              <a:buNone/>
            </a:pPr>
            <a:r>
              <a:rPr lang="en-US" sz="1500" b="1" dirty="0"/>
              <a:t>Pine Nose Cone Bulkhead</a:t>
            </a:r>
          </a:p>
          <a:p>
            <a:pPr marL="457200" lvl="1" indent="0" fontAlgn="base">
              <a:buNone/>
            </a:pPr>
            <a:r>
              <a:rPr lang="en-US" sz="1300" dirty="0"/>
              <a:t>Small Diameter - 1.772’’</a:t>
            </a:r>
          </a:p>
          <a:p>
            <a:pPr marL="457200" lvl="1" indent="0" fontAlgn="base">
              <a:buNone/>
            </a:pPr>
            <a:r>
              <a:rPr lang="en-US" sz="1300" dirty="0"/>
              <a:t>Large Diameter - 1.972’’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- 0.7320’’</a:t>
            </a:r>
          </a:p>
          <a:p>
            <a:pPr marL="0" indent="0" fontAlgn="base">
              <a:buNone/>
            </a:pPr>
            <a:r>
              <a:rPr lang="en-US" sz="1500" b="1" dirty="0"/>
              <a:t>Pine Bulkhead</a:t>
            </a:r>
          </a:p>
          <a:p>
            <a:pPr marL="457200" lvl="1" indent="0" fontAlgn="base">
              <a:buNone/>
            </a:pPr>
            <a:r>
              <a:rPr lang="en-US" sz="1300" dirty="0"/>
              <a:t>OD - 3.879’’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- 0.748’’</a:t>
            </a:r>
            <a:endParaRPr lang="en-US" sz="1300" b="1" dirty="0"/>
          </a:p>
          <a:p>
            <a:pPr marL="0" indent="0" fontAlgn="base">
              <a:buNone/>
            </a:pPr>
            <a:r>
              <a:rPr lang="en-US" sz="1500" b="1" dirty="0"/>
              <a:t>Pine Centering Rings</a:t>
            </a:r>
          </a:p>
          <a:p>
            <a:pPr marL="457200" lvl="1" indent="0" fontAlgn="base">
              <a:buNone/>
            </a:pPr>
            <a:r>
              <a:rPr lang="en-US" sz="1300" dirty="0"/>
              <a:t>Outer Diameter (OD) </a:t>
            </a:r>
          </a:p>
          <a:p>
            <a:pPr marL="914400" lvl="2" indent="0" fontAlgn="base">
              <a:buNone/>
            </a:pPr>
            <a:r>
              <a:rPr lang="en-US" sz="1100" dirty="0"/>
              <a:t>W/ Rods - 3.8475’’ </a:t>
            </a:r>
          </a:p>
          <a:p>
            <a:pPr marL="914400" lvl="2" indent="0" fontAlgn="base">
              <a:buNone/>
            </a:pPr>
            <a:r>
              <a:rPr lang="en-US" sz="1100" dirty="0"/>
              <a:t>Bottom - 3.8495’’</a:t>
            </a:r>
          </a:p>
          <a:p>
            <a:pPr marL="457200" lvl="1" indent="0" fontAlgn="base">
              <a:buNone/>
            </a:pPr>
            <a:r>
              <a:rPr lang="en-US" sz="1300" dirty="0"/>
              <a:t>Inner Diameter (ID)</a:t>
            </a:r>
          </a:p>
          <a:p>
            <a:pPr marL="914400" lvl="2" indent="0" fontAlgn="base">
              <a:buNone/>
            </a:pPr>
            <a:r>
              <a:rPr lang="en-US" sz="1100" dirty="0"/>
              <a:t>W/ Rods - 2.2945’’</a:t>
            </a:r>
          </a:p>
          <a:p>
            <a:pPr marL="914400" lvl="2" indent="0" fontAlgn="base">
              <a:buNone/>
            </a:pPr>
            <a:r>
              <a:rPr lang="en-US" sz="1100" dirty="0"/>
              <a:t>Bottom - 2.275’’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</a:t>
            </a:r>
          </a:p>
          <a:p>
            <a:pPr marL="914400" lvl="2" indent="0" fontAlgn="base">
              <a:buNone/>
            </a:pPr>
            <a:r>
              <a:rPr lang="en-US" sz="1100" dirty="0"/>
              <a:t>W/ Rods - 0.761’’</a:t>
            </a:r>
          </a:p>
          <a:p>
            <a:pPr marL="914400" lvl="2" indent="0" fontAlgn="base">
              <a:buNone/>
            </a:pPr>
            <a:r>
              <a:rPr lang="en-US" sz="1100" dirty="0"/>
              <a:t>Bottom - 0.7585</a:t>
            </a:r>
          </a:p>
          <a:p>
            <a:pPr marL="0" indent="0" fontAlgn="base">
              <a:buNone/>
            </a:pPr>
            <a:r>
              <a:rPr lang="en-US" sz="1500" b="1" dirty="0"/>
              <a:t>Carbon Fiber Coupler </a:t>
            </a:r>
          </a:p>
          <a:p>
            <a:pPr marL="457200" lvl="1" indent="0" fontAlgn="base">
              <a:buNone/>
            </a:pPr>
            <a:r>
              <a:rPr lang="en-US" sz="1300" dirty="0"/>
              <a:t>Length - 7.8’’</a:t>
            </a:r>
          </a:p>
          <a:p>
            <a:pPr marL="457200" lvl="1" indent="0" fontAlgn="base">
              <a:buNone/>
            </a:pPr>
            <a:r>
              <a:rPr lang="en-US" sz="1300" dirty="0"/>
              <a:t>OD - 3.879’’</a:t>
            </a:r>
            <a:endParaRPr lang="en-US" sz="1500" b="1" dirty="0"/>
          </a:p>
          <a:p>
            <a:pPr marL="0" indent="0" fontAlgn="base">
              <a:buNone/>
            </a:pPr>
            <a:r>
              <a:rPr lang="en-US" sz="1500" b="1" dirty="0"/>
              <a:t>Pine Fin Securing Mechanism</a:t>
            </a:r>
          </a:p>
          <a:p>
            <a:pPr marL="457200" lvl="1" indent="0" fontAlgn="base">
              <a:buNone/>
            </a:pPr>
            <a:r>
              <a:rPr lang="en-US" sz="1300" dirty="0"/>
              <a:t>OD - 3.8395’’ 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- 0.7610’’</a:t>
            </a:r>
          </a:p>
          <a:p>
            <a:pPr marL="457200" lvl="1" indent="0" fontAlgn="base">
              <a:buNone/>
            </a:pPr>
            <a:r>
              <a:rPr lang="en-US" sz="1300" dirty="0"/>
              <a:t>Slots - 0.1545” x 0.46”</a:t>
            </a:r>
          </a:p>
          <a:p>
            <a:pPr marL="0" indent="0" fontAlgn="base">
              <a:buNone/>
            </a:pPr>
            <a:r>
              <a:rPr lang="en-US" sz="1500" b="1" dirty="0"/>
              <a:t>Pine Custom Locking Mechanism</a:t>
            </a:r>
          </a:p>
          <a:p>
            <a:pPr marL="457200" lvl="1" indent="0" fontAlgn="base">
              <a:buNone/>
            </a:pPr>
            <a:r>
              <a:rPr lang="en-US" sz="1300" dirty="0"/>
              <a:t>OD - 3.8470’’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- 1.6’’</a:t>
            </a:r>
          </a:p>
          <a:p>
            <a:pPr marL="0" indent="0" fontAlgn="base">
              <a:buNone/>
            </a:pPr>
            <a:r>
              <a:rPr lang="en-US" sz="1500" b="1" dirty="0"/>
              <a:t>Fiberglass Fins</a:t>
            </a:r>
          </a:p>
          <a:p>
            <a:pPr marL="457200" lvl="1" indent="0" fontAlgn="base">
              <a:buNone/>
            </a:pPr>
            <a:r>
              <a:rPr lang="en-US" sz="1300" dirty="0"/>
              <a:t>Thickness - 0.134’’</a:t>
            </a:r>
          </a:p>
          <a:p>
            <a:pPr marL="0" indent="0" fontAlgn="base">
              <a:buNone/>
            </a:pPr>
            <a:r>
              <a:rPr lang="en-US" sz="1500" b="1" dirty="0"/>
              <a:t>3 Threaded Rods</a:t>
            </a:r>
            <a:r>
              <a:rPr lang="en-US" sz="1500" dirty="0"/>
              <a:t> </a:t>
            </a:r>
          </a:p>
          <a:p>
            <a:pPr marL="457200" lvl="1" indent="0" fontAlgn="base">
              <a:buNone/>
            </a:pPr>
            <a:r>
              <a:rPr lang="en-US" sz="1300" dirty="0"/>
              <a:t>Total Mass - 20.99 oz</a:t>
            </a:r>
          </a:p>
          <a:p>
            <a:pPr marL="0" indent="0" fontAlgn="base">
              <a:buNone/>
            </a:pPr>
            <a:r>
              <a:rPr lang="en-US" sz="1500" b="1" dirty="0"/>
              <a:t>Total Length</a:t>
            </a:r>
            <a:endParaRPr lang="en-US" sz="1500" dirty="0"/>
          </a:p>
          <a:p>
            <a:pPr marL="457200" lvl="1" indent="0" fontAlgn="base">
              <a:buNone/>
            </a:pPr>
            <a:r>
              <a:rPr lang="en-US" sz="1300" dirty="0"/>
              <a:t>65.915’’</a:t>
            </a:r>
          </a:p>
          <a:p>
            <a:pPr marL="0" indent="0" fontAlgn="base">
              <a:buNone/>
            </a:pPr>
            <a:r>
              <a:rPr lang="en-US" sz="1500" b="1" dirty="0"/>
              <a:t>Avionics Storage Section w/ locking mechanism</a:t>
            </a:r>
            <a:r>
              <a:rPr lang="en-US" sz="1500" dirty="0"/>
              <a:t>   </a:t>
            </a:r>
          </a:p>
          <a:p>
            <a:pPr marL="457200" lvl="1" indent="0" fontAlgn="base">
              <a:buNone/>
            </a:pPr>
            <a:r>
              <a:rPr lang="en-US" sz="1300" dirty="0"/>
              <a:t>~12.5 inches</a:t>
            </a:r>
          </a:p>
          <a:p>
            <a:pPr marL="0" indent="0">
              <a:buNone/>
            </a:pPr>
            <a:r>
              <a:rPr lang="en-US" sz="1500" b="1" dirty="0"/>
              <a:t>Final Motor Choice</a:t>
            </a:r>
            <a:endParaRPr lang="en-US" sz="1500" dirty="0"/>
          </a:p>
          <a:p>
            <a:pPr marL="457200" lvl="1" indent="0">
              <a:buNone/>
            </a:pPr>
            <a:r>
              <a:rPr lang="en-US" sz="1300" dirty="0"/>
              <a:t>54mm Aerotech J450DM</a:t>
            </a:r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1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2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3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4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5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7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8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9" end="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1" end="4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2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3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4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Launch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4711700" cy="4351338"/>
          </a:xfrm>
        </p:spPr>
        <p:txBody>
          <a:bodyPr>
            <a:normAutofit fontScale="92500"/>
          </a:bodyPr>
          <a:lstStyle/>
          <a:p>
            <a:pPr marL="0" indent="0" fontAlgn="base">
              <a:buNone/>
            </a:pPr>
            <a:r>
              <a:rPr lang="en-US" b="1" dirty="0"/>
              <a:t>Stability: </a:t>
            </a:r>
            <a:r>
              <a:rPr lang="en-US" dirty="0"/>
              <a:t>1.12 </a:t>
            </a:r>
            <a:r>
              <a:rPr lang="en-US" dirty="0" err="1"/>
              <a:t>cal</a:t>
            </a:r>
            <a:endParaRPr lang="en-US" dirty="0"/>
          </a:p>
          <a:p>
            <a:pPr marL="0" indent="0" fontAlgn="base">
              <a:buNone/>
            </a:pPr>
            <a:r>
              <a:rPr lang="en-US" dirty="0"/>
              <a:t>	CP: 47.707 in*</a:t>
            </a:r>
          </a:p>
          <a:p>
            <a:pPr marL="0" indent="0" fontAlgn="base">
              <a:buNone/>
            </a:pPr>
            <a:r>
              <a:rPr lang="en-US" dirty="0"/>
              <a:t>	CG: 43.288 in*</a:t>
            </a:r>
          </a:p>
          <a:p>
            <a:pPr marL="0" indent="0" fontAlgn="base">
              <a:buNone/>
            </a:pPr>
            <a:r>
              <a:rPr lang="en-US" b="1" dirty="0"/>
              <a:t>Thrust to Weight Ratio**: </a:t>
            </a:r>
            <a:r>
              <a:rPr lang="en-US" dirty="0"/>
              <a:t>10.550</a:t>
            </a:r>
          </a:p>
          <a:p>
            <a:pPr marL="0" indent="0" fontAlgn="base">
              <a:buNone/>
            </a:pPr>
            <a:r>
              <a:rPr lang="en-US" b="1" dirty="0"/>
              <a:t>Rail Exit Velocity ***:  </a:t>
            </a:r>
            <a:r>
              <a:rPr lang="en-US" dirty="0"/>
              <a:t>57.9 ft/s</a:t>
            </a:r>
          </a:p>
          <a:p>
            <a:pPr marL="0" indent="0" fontAlgn="base">
              <a:buNone/>
            </a:pPr>
            <a:r>
              <a:rPr lang="en-US" b="1" dirty="0"/>
              <a:t>Time To Apogee: </a:t>
            </a:r>
            <a:r>
              <a:rPr lang="en-US" dirty="0"/>
              <a:t> 15 s</a:t>
            </a:r>
          </a:p>
          <a:p>
            <a:pPr marL="0" indent="0" fontAlgn="base">
              <a:buNone/>
            </a:pPr>
            <a:r>
              <a:rPr lang="en-US" b="1" dirty="0"/>
              <a:t>Predicted Apogee:</a:t>
            </a:r>
            <a:r>
              <a:rPr lang="en-US" dirty="0"/>
              <a:t> 1445ft</a:t>
            </a:r>
          </a:p>
          <a:p>
            <a:pPr marL="0" indent="0" fontAlgn="base">
              <a:buNone/>
            </a:pPr>
            <a:r>
              <a:rPr lang="en-US" sz="1600" dirty="0"/>
              <a:t>*Measured from tip of nosecone</a:t>
            </a:r>
          </a:p>
          <a:p>
            <a:pPr marL="0" indent="0">
              <a:buNone/>
            </a:pPr>
            <a:r>
              <a:rPr lang="en-US" sz="1600" dirty="0"/>
              <a:t>**Average thrust of propellant vs total weight of rocket</a:t>
            </a:r>
          </a:p>
          <a:p>
            <a:pPr marL="0" indent="0">
              <a:buNone/>
            </a:pPr>
            <a:r>
              <a:rPr lang="en-US" sz="1600" dirty="0"/>
              <a:t>*** 72” Rail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899112D-CDB8-48CB-A9D8-9DD233B5A328}"/>
              </a:ext>
            </a:extLst>
          </p:cNvPr>
          <p:cNvSpPr txBox="1"/>
          <p:nvPr/>
        </p:nvSpPr>
        <p:spPr>
          <a:xfrm>
            <a:off x="6368215" y="1625351"/>
            <a:ext cx="44459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Flight Profile: Altitude, Velocity, Acceleration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EFBBE1F-6FF3-46FC-964F-1552FC9147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021" y="2209800"/>
            <a:ext cx="2438400" cy="2438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A9970A-C825-44BB-9303-B2C3AE71E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3786" y="1964866"/>
            <a:ext cx="5711460" cy="4088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89756"/>
            <a:ext cx="6733032" cy="266647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en-US" b="1" dirty="0"/>
              <a:t>Electronics Bay</a:t>
            </a:r>
          </a:p>
          <a:p>
            <a:pPr marL="457200" lvl="1" indent="0" fontAlgn="base">
              <a:buNone/>
            </a:pPr>
            <a:r>
              <a:rPr lang="en-US" dirty="0"/>
              <a:t>12.5’’ x ø3.9’’ designated space</a:t>
            </a:r>
          </a:p>
          <a:p>
            <a:pPr marL="457200" lvl="1" indent="0" fontAlgn="base">
              <a:buNone/>
            </a:pPr>
            <a:r>
              <a:rPr lang="en-US" dirty="0"/>
              <a:t>10.9’’ sled</a:t>
            </a:r>
          </a:p>
          <a:p>
            <a:pPr marL="457200" lvl="1" indent="0" fontAlgn="base">
              <a:buNone/>
            </a:pPr>
            <a:r>
              <a:rPr lang="en-US" dirty="0"/>
              <a:t>Located 21’’ from the nose cone</a:t>
            </a:r>
          </a:p>
          <a:p>
            <a:pPr marL="0" indent="0" fontAlgn="base">
              <a:buNone/>
            </a:pPr>
            <a:r>
              <a:rPr lang="en-US" b="1" dirty="0"/>
              <a:t>Vent Holes</a:t>
            </a:r>
          </a:p>
          <a:p>
            <a:pPr marL="457200" lvl="1" indent="0" fontAlgn="base">
              <a:buNone/>
            </a:pPr>
            <a:r>
              <a:rPr lang="en-US" dirty="0"/>
              <a:t>Four ø0.174’’ vent holes will be drilled 6’’ from the locking mechanism</a:t>
            </a:r>
          </a:p>
        </p:txBody>
      </p:sp>
      <p:pic>
        <p:nvPicPr>
          <p:cNvPr id="1026" name="Picture 2" descr="https://lh6.googleusercontent.com/uobTDv-0IODgA2r25vqo6YK-adAQq2aoupD81KFwh9BlXX7A650wrCdp_lx3f4UUKiQ6bW58SRsgy2kxZwJMVhfLiWSjyJQruAKX5B8EfLcrjvjPXp0t0MxW-cvKC_UtyxA1Ebey3YA">
            <a:extLst>
              <a:ext uri="{FF2B5EF4-FFF2-40B4-BE49-F238E27FC236}">
                <a16:creationId xmlns:a16="http://schemas.microsoft.com/office/drawing/2014/main" id="{8D9D8663-4BF8-48AA-93E3-FA4F4FEBB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072751" y="-1016381"/>
            <a:ext cx="3326892" cy="608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48834B04-86F6-4D96-B333-94628ED7107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9504594"/>
              </p:ext>
            </p:extLst>
          </p:nvPr>
        </p:nvGraphicFramePr>
        <p:xfrm>
          <a:off x="838200" y="4057287"/>
          <a:ext cx="10515600" cy="24663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85661">
                  <a:extLst>
                    <a:ext uri="{9D8B030D-6E8A-4147-A177-3AD203B41FA5}">
                      <a16:colId xmlns:a16="http://schemas.microsoft.com/office/drawing/2014/main" val="2756697986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1361609467"/>
                    </a:ext>
                  </a:extLst>
                </a:gridCol>
                <a:gridCol w="6410739">
                  <a:extLst>
                    <a:ext uri="{9D8B030D-6E8A-4147-A177-3AD203B41FA5}">
                      <a16:colId xmlns:a16="http://schemas.microsoft.com/office/drawing/2014/main" val="4816998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Component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Power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Switch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268075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Missile Works RRC3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 V battery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 anchor="ctr"/>
                </a:tc>
                <a:tc rowSpan="2"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Switches will be connected externally and will be hooked up to switch ports in altimeters.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/>
                </a:tc>
                <a:extLst>
                  <a:ext uri="{0D108BD9-81ED-4DB2-BD59-A6C34878D82A}">
                    <a16:rowId xmlns:a16="http://schemas.microsoft.com/office/drawing/2014/main" val="2359961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PerfectFlite</a:t>
                      </a: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n-US" sz="1500" b="0" i="0" u="none" strike="noStrike" dirty="0" err="1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Stratologger</a:t>
                      </a: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 SL100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algn="l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 V battery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765691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Arduino Uno</a:t>
                      </a:r>
                      <a:endParaRPr lang="en-US">
                        <a:effectLst/>
                      </a:endParaRPr>
                    </a:p>
                  </a:txBody>
                  <a:tcPr marL="95250" marR="95250" marT="95250" marB="95250"/>
                </a:tc>
                <a:tc rowSpan="3"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9 V battery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/>
                </a:tc>
                <a:tc rowSpan="3"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Switch will be wired in series with ground since there is no dedicated switch in the Arduino Uno. Switch will also be connected externally.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/>
                </a:tc>
                <a:extLst>
                  <a:ext uri="{0D108BD9-81ED-4DB2-BD59-A6C34878D82A}">
                    <a16:rowId xmlns:a16="http://schemas.microsoft.com/office/drawing/2014/main" val="7643774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MPU6050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78452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500" b="0" i="0" u="none" strike="noStrike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</a:rPr>
                        <a:t>BMP180</a:t>
                      </a:r>
                      <a:endParaRPr lang="en-US" dirty="0">
                        <a:effectLst/>
                      </a:endParaRPr>
                    </a:p>
                  </a:txBody>
                  <a:tcPr marL="95250" marR="95250" marT="95250" marB="9525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54262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511300"/>
            <a:ext cx="10515599" cy="287516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/>
              <a:t>Parachute Recovery Scheme</a:t>
            </a:r>
            <a:endParaRPr lang="en-US" dirty="0"/>
          </a:p>
          <a:p>
            <a:pPr marL="457200" lvl="1" indent="0" fontAlgn="base">
              <a:buNone/>
            </a:pPr>
            <a:r>
              <a:rPr lang="en-US" dirty="0"/>
              <a:t>Drogue Chute: 21.5 inch diameter, deployed at apogee, located between lower and upper body tubes</a:t>
            </a:r>
          </a:p>
          <a:p>
            <a:pPr marL="457200" lvl="1" indent="0" fontAlgn="base">
              <a:buNone/>
            </a:pPr>
            <a:r>
              <a:rPr lang="en-US" dirty="0"/>
              <a:t>Main Chute: 60 inch diameter, deployed at 500 feet </a:t>
            </a:r>
            <a:r>
              <a:rPr lang="en-US" dirty="0" err="1"/>
              <a:t>agl</a:t>
            </a:r>
            <a:r>
              <a:rPr lang="en-US" dirty="0"/>
              <a:t>, located between upper body tube and nose cone.</a:t>
            </a:r>
          </a:p>
          <a:p>
            <a:pPr marL="0" indent="0" fontAlgn="base">
              <a:buNone/>
            </a:pPr>
            <a:r>
              <a:rPr lang="en-US" b="1" dirty="0"/>
              <a:t>Descent Rate</a:t>
            </a:r>
            <a:endParaRPr lang="en-US" dirty="0"/>
          </a:p>
          <a:p>
            <a:pPr marL="457200" lvl="1" indent="0" fontAlgn="base">
              <a:buNone/>
            </a:pPr>
            <a:r>
              <a:rPr lang="en-US" dirty="0"/>
              <a:t>Descent Rate Post-Drogue Chute deployment:  63.5 ft/s.</a:t>
            </a:r>
          </a:p>
          <a:p>
            <a:pPr marL="457200" lvl="1" indent="0" fontAlgn="base">
              <a:buNone/>
            </a:pPr>
            <a:r>
              <a:rPr lang="en-US" dirty="0"/>
              <a:t>Descent Rate Post-Main Chute deployment: 21.2 ft/s.</a:t>
            </a:r>
          </a:p>
          <a:p>
            <a:pPr marL="457200" lvl="1" indent="0" fontAlgn="base">
              <a:buNone/>
            </a:pPr>
            <a:r>
              <a:rPr lang="en-US" dirty="0"/>
              <a:t>Total Descent Time: 79.1 seconds</a:t>
            </a:r>
          </a:p>
          <a:p>
            <a:pPr marL="457200" lvl="1" indent="0" fontAlgn="base">
              <a:buNone/>
            </a:pPr>
            <a:r>
              <a:rPr lang="en-US" dirty="0"/>
              <a:t>Impact Velocity: 21.2 feet/second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0D4E73-CFA5-4393-897E-97AD75F5C5BD}"/>
              </a:ext>
            </a:extLst>
          </p:cNvPr>
          <p:cNvSpPr txBox="1"/>
          <p:nvPr/>
        </p:nvSpPr>
        <p:spPr>
          <a:xfrm>
            <a:off x="838198" y="4267200"/>
            <a:ext cx="4972047" cy="2292556"/>
          </a:xfrm>
          <a:prstGeom prst="rect">
            <a:avLst/>
          </a:prstGeom>
          <a:noFill/>
        </p:spPr>
        <p:txBody>
          <a:bodyPr wrap="square" rtlCol="0">
            <a:normAutofit/>
          </a:bodyPr>
          <a:lstStyle/>
          <a:p>
            <a:r>
              <a:rPr lang="en-US" sz="2400" b="1" dirty="0"/>
              <a:t>Tracking Devices</a:t>
            </a:r>
          </a:p>
          <a:p>
            <a:pPr lvl="1"/>
            <a:r>
              <a:rPr lang="en-US" sz="2000" dirty="0"/>
              <a:t>None on-board</a:t>
            </a:r>
          </a:p>
          <a:p>
            <a:pPr lvl="1"/>
            <a:r>
              <a:rPr lang="en-US" sz="2000" dirty="0"/>
              <a:t>Will rely on visual of rocket</a:t>
            </a:r>
          </a:p>
          <a:p>
            <a:r>
              <a:rPr lang="en-US" sz="2400" b="1" dirty="0"/>
              <a:t>Ejection Charges</a:t>
            </a:r>
            <a:endParaRPr lang="en-US" sz="2400" dirty="0"/>
          </a:p>
          <a:p>
            <a:pPr lvl="1" fontAlgn="base"/>
            <a:r>
              <a:rPr lang="en-US" sz="2000" dirty="0"/>
              <a:t>2 Black Powder Charges</a:t>
            </a:r>
          </a:p>
          <a:p>
            <a:pPr lvl="1" fontAlgn="base"/>
            <a:r>
              <a:rPr lang="en-US" sz="2000" dirty="0"/>
              <a:t>1 Motor Ejection Charge</a:t>
            </a:r>
          </a:p>
        </p:txBody>
      </p:sp>
      <p:grpSp>
        <p:nvGrpSpPr>
          <p:cNvPr id="2070" name="Group 2069">
            <a:extLst>
              <a:ext uri="{FF2B5EF4-FFF2-40B4-BE49-F238E27FC236}">
                <a16:creationId xmlns:a16="http://schemas.microsoft.com/office/drawing/2014/main" id="{0FC2E114-8060-4D55-A2AD-1054820C2D5C}"/>
              </a:ext>
            </a:extLst>
          </p:cNvPr>
          <p:cNvGrpSpPr/>
          <p:nvPr/>
        </p:nvGrpSpPr>
        <p:grpSpPr>
          <a:xfrm>
            <a:off x="5637966" y="3571734"/>
            <a:ext cx="5715832" cy="2988022"/>
            <a:chOff x="5982527" y="3795448"/>
            <a:chExt cx="5715832" cy="2988022"/>
          </a:xfrm>
        </p:grpSpPr>
        <p:pic>
          <p:nvPicPr>
            <p:cNvPr id="2052" name="Picture 4" descr="https://lh4.googleusercontent.com/Ekcl2ZpCZJmVh0mpfKTZZHhyZxjh6SOKMTTCrkaHmZvD6p4meGACi6z1UZdP4zjJuPU_p_Ukb42aXVj4UyrqglozIKNJnxJbGr_GKBecBpMlmQSXsCszXxuTWllFBi0gThP_LQxgx-A">
              <a:extLst>
                <a:ext uri="{FF2B5EF4-FFF2-40B4-BE49-F238E27FC236}">
                  <a16:creationId xmlns:a16="http://schemas.microsoft.com/office/drawing/2014/main" id="{7E6CDB64-BDDB-424A-BEAB-1CD48468AE6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82527" y="3930856"/>
              <a:ext cx="5543550" cy="2628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357922BB-2D48-444D-9503-8E2309C0684D}"/>
                </a:ext>
              </a:extLst>
            </p:cNvPr>
            <p:cNvSpPr txBox="1"/>
            <p:nvPr/>
          </p:nvSpPr>
          <p:spPr>
            <a:xfrm>
              <a:off x="7814492" y="3795448"/>
              <a:ext cx="138611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Main Chute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D3E1DC53-2DF7-420A-962C-C75B55B5FE2C}"/>
                </a:ext>
              </a:extLst>
            </p:cNvPr>
            <p:cNvSpPr txBox="1"/>
            <p:nvPr/>
          </p:nvSpPr>
          <p:spPr>
            <a:xfrm>
              <a:off x="9679886" y="4214009"/>
              <a:ext cx="167640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Drogue Chute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65C704D-4E9A-4932-B2CD-1C3AD367749D}"/>
                </a:ext>
              </a:extLst>
            </p:cNvPr>
            <p:cNvSpPr txBox="1"/>
            <p:nvPr/>
          </p:nvSpPr>
          <p:spPr>
            <a:xfrm>
              <a:off x="8077739" y="4306922"/>
              <a:ext cx="127997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Shock Cords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89A6A4A2-80F4-4C34-8D63-B8BDF0145B08}"/>
                </a:ext>
              </a:extLst>
            </p:cNvPr>
            <p:cNvSpPr txBox="1"/>
            <p:nvPr/>
          </p:nvSpPr>
          <p:spPr>
            <a:xfrm>
              <a:off x="5982528" y="5315101"/>
              <a:ext cx="118753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Nose Cone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88387DD-24B2-4FFE-89EB-C20D5C7E2584}"/>
                </a:ext>
              </a:extLst>
            </p:cNvPr>
            <p:cNvSpPr txBox="1"/>
            <p:nvPr/>
          </p:nvSpPr>
          <p:spPr>
            <a:xfrm>
              <a:off x="6576293" y="5706252"/>
              <a:ext cx="1429435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Eye bolts drilled into centering rings and bulkheads</a:t>
              </a:r>
              <a:endParaRPr lang="en-US" dirty="0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210C0AA-735A-4A54-B4C4-477CC82CE041}"/>
                </a:ext>
              </a:extLst>
            </p:cNvPr>
            <p:cNvSpPr txBox="1"/>
            <p:nvPr/>
          </p:nvSpPr>
          <p:spPr>
            <a:xfrm>
              <a:off x="9692638" y="5908147"/>
              <a:ext cx="1661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/>
                <a:t>Quick links used to attach shock cords to eye bolts</a:t>
              </a:r>
              <a:endParaRPr lang="en-US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BEFE24AA-CF03-42BC-84BE-3782B099CA58}"/>
                </a:ext>
              </a:extLst>
            </p:cNvPr>
            <p:cNvSpPr txBox="1"/>
            <p:nvPr/>
          </p:nvSpPr>
          <p:spPr>
            <a:xfrm>
              <a:off x="7741920" y="4738583"/>
              <a:ext cx="153125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/>
                <a:t>Upper Body Tube</a:t>
              </a:r>
              <a:endParaRPr lang="en-US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A67CB3-2E71-4480-A6F9-732E65975D5E}"/>
                </a:ext>
              </a:extLst>
            </p:cNvPr>
            <p:cNvSpPr txBox="1"/>
            <p:nvPr/>
          </p:nvSpPr>
          <p:spPr>
            <a:xfrm>
              <a:off x="9839079" y="5345879"/>
              <a:ext cx="1859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dirty="0"/>
                <a:t>Lower Body Tube</a:t>
              </a:r>
            </a:p>
          </p:txBody>
        </p: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934A9703-EAB8-4098-BC45-E3B84CDCCB6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877464" y="4479576"/>
              <a:ext cx="574261" cy="705201"/>
            </a:xfrm>
            <a:prstGeom prst="line">
              <a:avLst/>
            </a:prstGeom>
            <a:ln>
              <a:solidFill>
                <a:srgbClr val="C3C3C3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C84908F-E1BC-4EFC-BD11-9E649BCA41B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7451725" y="4479576"/>
              <a:ext cx="526086" cy="705201"/>
            </a:xfrm>
            <a:prstGeom prst="line">
              <a:avLst/>
            </a:prstGeom>
            <a:ln>
              <a:solidFill>
                <a:srgbClr val="C3C3C3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B3303A1-69A9-45FA-9DDA-CEAEE0C6AC3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8965337" y="4738583"/>
              <a:ext cx="604912" cy="446194"/>
            </a:xfrm>
            <a:prstGeom prst="line">
              <a:avLst/>
            </a:prstGeom>
            <a:ln>
              <a:solidFill>
                <a:srgbClr val="C3C3C3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C4304F26-AE89-4365-B806-9B5C93F662E0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9570249" y="4738583"/>
              <a:ext cx="491137" cy="446194"/>
            </a:xfrm>
            <a:prstGeom prst="line">
              <a:avLst/>
            </a:prstGeom>
            <a:ln>
              <a:solidFill>
                <a:srgbClr val="C3C3C3"/>
              </a:solidFill>
            </a:ln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051" name="Straight Arrow Connector 2050">
              <a:extLst>
                <a:ext uri="{FF2B5EF4-FFF2-40B4-BE49-F238E27FC236}">
                  <a16:creationId xmlns:a16="http://schemas.microsoft.com/office/drawing/2014/main" id="{0A255903-9FB0-4F36-876C-FD2D318CF4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7657385" y="4610183"/>
              <a:ext cx="781866" cy="158791"/>
            </a:xfrm>
            <a:prstGeom prst="straightConnector1">
              <a:avLst/>
            </a:prstGeom>
            <a:ln>
              <a:solidFill>
                <a:srgbClr val="FFFF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Arrow Connector 38">
              <a:extLst>
                <a:ext uri="{FF2B5EF4-FFF2-40B4-BE49-F238E27FC236}">
                  <a16:creationId xmlns:a16="http://schemas.microsoft.com/office/drawing/2014/main" id="{34477A6E-9572-4F86-848C-85099FB37EBE}"/>
                </a:ext>
              </a:extLst>
            </p:cNvPr>
            <p:cNvCxnSpPr>
              <a:cxnSpLocks/>
              <a:endCxn id="11" idx="3"/>
            </p:cNvCxnSpPr>
            <p:nvPr/>
          </p:nvCxnSpPr>
          <p:spPr>
            <a:xfrm>
              <a:off x="8893871" y="4610183"/>
              <a:ext cx="379307" cy="282289"/>
            </a:xfrm>
            <a:prstGeom prst="straightConnector1">
              <a:avLst/>
            </a:prstGeom>
            <a:ln>
              <a:solidFill>
                <a:srgbClr val="FFFF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78349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Payload / Experiment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5844"/>
            <a:ext cx="5687002" cy="5289755"/>
          </a:xfrm>
        </p:spPr>
        <p:txBody>
          <a:bodyPr>
            <a:normAutofit fontScale="77500" lnSpcReduction="20000"/>
          </a:bodyPr>
          <a:lstStyle/>
          <a:p>
            <a:pPr marL="0" indent="0" fontAlgn="base">
              <a:buNone/>
            </a:pPr>
            <a:r>
              <a:rPr lang="en-US" b="1" dirty="0"/>
              <a:t>Components</a:t>
            </a:r>
          </a:p>
          <a:p>
            <a:pPr marL="457200" lvl="1" indent="0" fontAlgn="base">
              <a:buNone/>
            </a:pPr>
            <a:r>
              <a:rPr lang="en-US" dirty="0"/>
              <a:t>Arduino Uno (microcontroller</a:t>
            </a:r>
          </a:p>
          <a:p>
            <a:pPr marL="457200" lvl="1" indent="0" fontAlgn="base">
              <a:buNone/>
            </a:pPr>
            <a:r>
              <a:rPr lang="en-US" dirty="0"/>
              <a:t>MPU6050 (gyroscope/accelerometer)</a:t>
            </a:r>
          </a:p>
          <a:p>
            <a:pPr marL="457200" lvl="1" indent="0" fontAlgn="base">
              <a:buNone/>
            </a:pPr>
            <a:r>
              <a:rPr lang="en-US" dirty="0"/>
              <a:t>BMP180 (barometric pressure sensor)</a:t>
            </a:r>
          </a:p>
          <a:p>
            <a:pPr marL="457200" lvl="1" indent="0" fontAlgn="base">
              <a:buNone/>
            </a:pPr>
            <a:r>
              <a:rPr lang="en-US" dirty="0"/>
              <a:t>Micro SD Card module</a:t>
            </a:r>
          </a:p>
          <a:p>
            <a:pPr marL="457200" lvl="1" indent="0" fontAlgn="base">
              <a:buNone/>
            </a:pPr>
            <a:r>
              <a:rPr lang="en-US" dirty="0"/>
              <a:t>9V Battery</a:t>
            </a:r>
          </a:p>
          <a:p>
            <a:pPr marL="0" indent="0" fontAlgn="base">
              <a:buNone/>
            </a:pPr>
            <a:r>
              <a:rPr lang="en-US" dirty="0"/>
              <a:t>Nestled into Avionics sled</a:t>
            </a:r>
          </a:p>
          <a:p>
            <a:pPr marL="0" indent="0" fontAlgn="base">
              <a:buNone/>
            </a:pPr>
            <a:r>
              <a:rPr lang="en-US" dirty="0"/>
              <a:t>Records 5 data types (acceleration, gyration, pressure, temperature, and altitude) and saves them onto a microSD card</a:t>
            </a:r>
          </a:p>
          <a:p>
            <a:pPr marL="0" indent="0" fontAlgn="base">
              <a:buNone/>
            </a:pPr>
            <a:r>
              <a:rPr lang="en-US" dirty="0"/>
              <a:t>Arduino is powered by a 9V battery, which powers the rest of the electronics</a:t>
            </a:r>
          </a:p>
          <a:p>
            <a:pPr marL="457200" lvl="1" indent="0" fontAlgn="base">
              <a:buNone/>
            </a:pPr>
            <a:r>
              <a:rPr lang="en-US" dirty="0"/>
              <a:t>Once switch is connected, Arduino will initialize a calibration phase which will calibrate the gyroscope</a:t>
            </a:r>
          </a:p>
          <a:p>
            <a:pPr marL="457200" lvl="1" indent="0" fontAlgn="base">
              <a:buNone/>
            </a:pPr>
            <a:r>
              <a:rPr lang="en-US" dirty="0"/>
              <a:t>Pressure and altitude must be manually calibrated by inputting pressure conditions for the day</a:t>
            </a:r>
          </a:p>
          <a:p>
            <a:pPr marL="457200" lvl="1" indent="0" fontAlgn="base">
              <a:buNone/>
            </a:pPr>
            <a:r>
              <a:rPr lang="en-US" dirty="0"/>
              <a:t>Data is stored in a microSD card. Each data type is delineated by a comma “,“</a:t>
            </a:r>
          </a:p>
        </p:txBody>
      </p:sp>
      <p:pic>
        <p:nvPicPr>
          <p:cNvPr id="3074" name="Picture 2" descr="https://lh3.googleusercontent.com/PEbzhlubhQtNhNPjZ0kPDoDcY0ndc6Vj3659RqhbHeCfnevCBQFtViRMVnbigqEKOABR51V4RykKaRuM1uJhivzxW8USOznFerAsOjEkPBWD8emKzEfVZ-ysub-rkDoQOjSXPP8ucng">
            <a:extLst>
              <a:ext uri="{FF2B5EF4-FFF2-40B4-BE49-F238E27FC236}">
                <a16:creationId xmlns:a16="http://schemas.microsoft.com/office/drawing/2014/main" id="{31AEB6CB-C36A-4EFB-BB6F-C09CDC7A9E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202" y="365125"/>
            <a:ext cx="4828598" cy="40677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6.googleusercontent.com/Z2h3KBp60NJyVDixDtdi8w6CaR5_uWKoP7yWgo6wFaw-r8o_s_6dS6EOkf5_n8FG7GyLJzM4AF9SvMYmKZ8Mo16OcfzjKJwDH65ro-F5bAyV3vhwJhT_KoptsS9LjQ45ex5mgZS80PM">
            <a:extLst>
              <a:ext uri="{FF2B5EF4-FFF2-40B4-BE49-F238E27FC236}">
                <a16:creationId xmlns:a16="http://schemas.microsoft.com/office/drawing/2014/main" id="{48E21BE2-D769-4CC0-BA9C-13BD801BFB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781" y="3945555"/>
            <a:ext cx="3302470" cy="2760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C8617-83B8-4CF1-82DE-1DF57573F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Challenges / Lessons Learned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CDEFD-FD9C-48AD-8BEA-0C7DEA4551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Technical Challenges</a:t>
            </a:r>
          </a:p>
          <a:p>
            <a:pPr marL="457200" lvl="1" indent="0" fontAlgn="base">
              <a:buNone/>
            </a:pPr>
            <a:r>
              <a:rPr lang="en-US" dirty="0"/>
              <a:t>Balancing mass components for an acceptable stability</a:t>
            </a:r>
          </a:p>
          <a:p>
            <a:pPr marL="457200" lvl="1" indent="0" fontAlgn="base">
              <a:buNone/>
            </a:pPr>
            <a:r>
              <a:rPr lang="en-US" dirty="0"/>
              <a:t>Accessibility of machinery needed to manufacture parts</a:t>
            </a:r>
          </a:p>
          <a:p>
            <a:pPr marL="457200" lvl="1" indent="0" fontAlgn="base">
              <a:buNone/>
            </a:pPr>
            <a:r>
              <a:rPr lang="en-US" dirty="0"/>
              <a:t>Calibration of various sensors</a:t>
            </a:r>
          </a:p>
          <a:p>
            <a:pPr marL="0" indent="0">
              <a:buNone/>
            </a:pPr>
            <a:r>
              <a:rPr lang="en-US" dirty="0"/>
              <a:t>Programmatic Challenges</a:t>
            </a:r>
          </a:p>
          <a:p>
            <a:pPr marL="457200" lvl="1" indent="0" fontAlgn="base">
              <a:buNone/>
            </a:pPr>
            <a:r>
              <a:rPr lang="en-US" dirty="0"/>
              <a:t>Acquiring necessary parts in a reasonable time frame</a:t>
            </a:r>
          </a:p>
          <a:p>
            <a:pPr marL="457200" lvl="1" indent="0" fontAlgn="base">
              <a:buNone/>
            </a:pPr>
            <a:r>
              <a:rPr lang="en-US" dirty="0"/>
              <a:t>Creating a fast-paced yet unrushed schedule of events</a:t>
            </a:r>
          </a:p>
          <a:p>
            <a:pPr marL="0" indent="0">
              <a:buNone/>
            </a:pPr>
            <a:r>
              <a:rPr lang="en-US" dirty="0"/>
              <a:t>Lessons Learned</a:t>
            </a:r>
          </a:p>
          <a:p>
            <a:pPr marL="457200" lvl="1" indent="0" fontAlgn="base">
              <a:buNone/>
            </a:pPr>
            <a:r>
              <a:rPr lang="en-US" dirty="0"/>
              <a:t>Keep an updated OpenRocket file available to all members during build phase</a:t>
            </a:r>
          </a:p>
          <a:p>
            <a:pPr marL="457200" lvl="1" indent="0" fontAlgn="base">
              <a:buNone/>
            </a:pPr>
            <a:r>
              <a:rPr lang="en-US" dirty="0"/>
              <a:t>Always have a back up plan for machining</a:t>
            </a:r>
          </a:p>
          <a:p>
            <a:pPr marL="457200" lvl="1" indent="0" fontAlgn="base">
              <a:buNone/>
            </a:pPr>
            <a:r>
              <a:rPr lang="en-US" dirty="0"/>
              <a:t>Thoroughly research all sensors before use</a:t>
            </a:r>
          </a:p>
          <a:p>
            <a:pPr marL="457200" lvl="1" indent="0" fontAlgn="base">
              <a:buNone/>
            </a:pPr>
            <a:r>
              <a:rPr lang="en-US" dirty="0"/>
              <a:t>Order parts as soon as need arises</a:t>
            </a:r>
          </a:p>
          <a:p>
            <a:pPr marL="457200" lvl="1" indent="0" fontAlgn="base">
              <a:buNone/>
            </a:pPr>
            <a:r>
              <a:rPr lang="en-US" dirty="0"/>
              <a:t>Planning more sequential workshops for new members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976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522</TotalTime>
  <Words>535</Words>
  <Application>Microsoft Office PowerPoint</Application>
  <PresentationFormat>Widescreen</PresentationFormat>
  <Paragraphs>141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2019 First Nation Launch – Oral Presentation</vt:lpstr>
      <vt:lpstr>Team Information</vt:lpstr>
      <vt:lpstr>Launch Vehicle</vt:lpstr>
      <vt:lpstr>Launch Vehicle Performance</vt:lpstr>
      <vt:lpstr>Avionics Subsystem</vt:lpstr>
      <vt:lpstr>Recovery Subsystem</vt:lpstr>
      <vt:lpstr>Payload / Experiment</vt:lpstr>
      <vt:lpstr>Challenges / Lessons Learned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Lucia Gonzalez</cp:lastModifiedBy>
  <cp:revision>51</cp:revision>
  <dcterms:created xsi:type="dcterms:W3CDTF">2017-07-11T02:45:11Z</dcterms:created>
  <dcterms:modified xsi:type="dcterms:W3CDTF">2019-04-23T08:10:45Z</dcterms:modified>
</cp:coreProperties>
</file>