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29"/>
  </p:notesMasterIdLst>
  <p:handoutMasterIdLst>
    <p:handoutMasterId r:id="rId30"/>
  </p:handoutMasterIdLst>
  <p:sldIdLst>
    <p:sldId id="324" r:id="rId2"/>
    <p:sldId id="464" r:id="rId3"/>
    <p:sldId id="510" r:id="rId4"/>
    <p:sldId id="517" r:id="rId5"/>
    <p:sldId id="454" r:id="rId6"/>
    <p:sldId id="467" r:id="rId7"/>
    <p:sldId id="512" r:id="rId8"/>
    <p:sldId id="469" r:id="rId9"/>
    <p:sldId id="468" r:id="rId10"/>
    <p:sldId id="513" r:id="rId11"/>
    <p:sldId id="476" r:id="rId12"/>
    <p:sldId id="515" r:id="rId13"/>
    <p:sldId id="481" r:id="rId14"/>
    <p:sldId id="516" r:id="rId15"/>
    <p:sldId id="477" r:id="rId16"/>
    <p:sldId id="483" r:id="rId17"/>
    <p:sldId id="478" r:id="rId18"/>
    <p:sldId id="479" r:id="rId19"/>
    <p:sldId id="480" r:id="rId20"/>
    <p:sldId id="492" r:id="rId21"/>
    <p:sldId id="487" r:id="rId22"/>
    <p:sldId id="509" r:id="rId23"/>
    <p:sldId id="511" r:id="rId24"/>
    <p:sldId id="514" r:id="rId25"/>
    <p:sldId id="455" r:id="rId26"/>
    <p:sldId id="456" r:id="rId27"/>
    <p:sldId id="457" r:id="rId2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28" userDrawn="1">
          <p15:clr>
            <a:srgbClr val="A4A3A4"/>
          </p15:clr>
        </p15:guide>
        <p15:guide id="2" pos="56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23AC"/>
    <a:srgbClr val="FFFFFF"/>
    <a:srgbClr val="A41E8C"/>
    <a:srgbClr val="FFBD31"/>
    <a:srgbClr val="D883FF"/>
    <a:srgbClr val="F18838"/>
    <a:srgbClr val="B4DF47"/>
    <a:srgbClr val="FFA735"/>
    <a:srgbClr val="FF85FF"/>
    <a:srgbClr val="97D7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22" autoAdjust="0"/>
    <p:restoredTop sz="86385" autoAdjust="0"/>
  </p:normalViewPr>
  <p:slideViewPr>
    <p:cSldViewPr snapToGrid="0" snapToObjects="1">
      <p:cViewPr varScale="1">
        <p:scale>
          <a:sx n="59" d="100"/>
          <a:sy n="59" d="100"/>
        </p:scale>
        <p:origin x="852" y="60"/>
      </p:cViewPr>
      <p:guideLst>
        <p:guide orient="horz" pos="1128"/>
        <p:guide pos="5640"/>
      </p:guideLst>
    </p:cSldViewPr>
  </p:slideViewPr>
  <p:outlineViewPr>
    <p:cViewPr>
      <p:scale>
        <a:sx n="33" d="100"/>
        <a:sy n="33" d="100"/>
      </p:scale>
      <p:origin x="0" y="-7003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398"/>
    </p:cViewPr>
  </p:sorterViewPr>
  <p:notesViewPr>
    <p:cSldViewPr snapToGrid="0" snapToObjects="1">
      <p:cViewPr varScale="1">
        <p:scale>
          <a:sx n="105" d="100"/>
          <a:sy n="105" d="100"/>
        </p:scale>
        <p:origin x="385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39AA6A7-A5B7-B74C-ABAF-E68E112E79D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CAFFDC-02BB-4140-A62E-659B79BEEE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271832E-1A6F-2A43-98A0-8EEFC9550A1E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2D9E5F-DAF0-084B-B047-12E93412AB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4DA2B7-63DC-AD4B-8A46-DE8600AAEE4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6D3D829-F1AE-2C4E-B640-4E9800A33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5688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555662C-55B3-C94F-AF13-D0BFD4FF8146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B01AD63-CE2F-B044-BF6F-1947D47FF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824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71450" indent="-29671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86847" indent="-237369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61585" indent="-237369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136324" indent="-237369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611062" indent="-23736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085801" indent="-23736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560540" indent="-23736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035279" indent="-237369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E6603DE0-A3F4-405E-B4C7-F527EB91C587}" type="slidenum">
              <a:rPr lang="en-US" altLang="en-US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1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1924" name="Notes Placeholder 2"/>
          <p:cNvSpPr>
            <a:spLocks noGrp="1"/>
          </p:cNvSpPr>
          <p:nvPr>
            <p:ph type="body" idx="3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248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4303C1-89CD-4165-A465-218C85D48FB5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2915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4303C1-89CD-4165-A465-218C85D48FB5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2137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AD63-CE2F-B044-BF6F-1947D47FFAD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54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Task examples:</a:t>
            </a:r>
          </a:p>
          <a:p>
            <a:pPr marL="346075" indent="-171450">
              <a:buFont typeface="Arial" panose="020B0604020202020204" pitchFamily="34" charset="0"/>
              <a:buChar char="•"/>
            </a:pPr>
            <a:r>
              <a:rPr lang="en-US" dirty="0"/>
              <a:t>Fabricate enclosure</a:t>
            </a:r>
          </a:p>
          <a:p>
            <a:pPr marL="346075" indent="-171450">
              <a:buFont typeface="Arial" panose="020B0604020202020204" pitchFamily="34" charset="0"/>
              <a:buChar char="•"/>
            </a:pPr>
            <a:r>
              <a:rPr lang="en-US" dirty="0"/>
              <a:t>Final assembly/integration of payload</a:t>
            </a:r>
          </a:p>
          <a:p>
            <a:pPr marL="346075" indent="-171450">
              <a:buFont typeface="Arial" panose="020B0604020202020204" pitchFamily="34" charset="0"/>
              <a:buChar char="•"/>
            </a:pPr>
            <a:r>
              <a:rPr lang="en-US" dirty="0"/>
              <a:t>PDR Review preparations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b="1" dirty="0"/>
              <a:t>Activity examples: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0" dirty="0"/>
              <a:t>The steps necessary to build the enclosure e.g.</a:t>
            </a:r>
            <a:r>
              <a:rPr lang="en-US" b="0" baseline="0" dirty="0"/>
              <a:t> Buy materials, design the enclosure, fabricate parts, assemble parts, etc.</a:t>
            </a:r>
            <a:endParaRPr lang="en-US" b="0" dirty="0"/>
          </a:p>
          <a:p>
            <a:endParaRPr lang="en-US" dirty="0"/>
          </a:p>
          <a:p>
            <a:r>
              <a:rPr lang="en-US" b="1" dirty="0"/>
              <a:t>Milestones include:</a:t>
            </a:r>
          </a:p>
          <a:p>
            <a:pPr marL="346075" indent="-171450">
              <a:buFont typeface="Arial" panose="020B0604020202020204" pitchFamily="34" charset="0"/>
              <a:buChar char="•"/>
            </a:pPr>
            <a:r>
              <a:rPr lang="en-US" dirty="0"/>
              <a:t>Finalize enclosure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AD63-CE2F-B044-BF6F-1947D47FFAD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0868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AD63-CE2F-B044-BF6F-1947D47FFAD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821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effectLst/>
                <a:latin typeface="Times New Roman" panose="02020603050405020304" pitchFamily="18" charset="0"/>
              </a:rPr>
              <a:t>Challenge Requirements (FNL Handbook)</a:t>
            </a:r>
            <a:endParaRPr lang="en-US" dirty="0">
              <a:effectLst/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AD63-CE2F-B044-BF6F-1947D47FFAD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9974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  milestone is a way to observe, measure and monitor the progress and/or performance of a project. Milestones in general exist as intermediate stages that must be fulfilled before reaching a final goal or objective. In terms of their usefulness, milestones can be defined and provide a foundation from which to monitor progress. They can also serve as proof for explaining and reporting the status of a project. Key characteristics of milestones include their frequency and potential for providing opportunities for course corrections and learning experiences. Milestones can also be used to maintain accountability and motivate staff.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AD63-CE2F-B044-BF6F-1947D47FFAD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941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  milestone is a way to observe, measure and monitor the progress and/or performance of a project. Milestones in general exist as intermediate stages that must be fulfilled before reaching a final goal or objective. In terms of their usefulness, milestones can be defined and provide a foundation from which to monitor progress. They can also serve as proof for explaining and reporting the status of a project. Key characteristics of milestones include their frequency and potential for providing opportunities for course corrections and learning experiences. Milestones can also be used to maintain accountability and motivate staff.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AD63-CE2F-B044-BF6F-1947D47FFAD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1627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Gantt chart is a type of bar chart that illustrates a project schedule, named after its inventor, Henry Gantt, who designed such a chart around the years 1910–1915. Modern Gantt charts also show the dependency relationships between activities and current schedule status.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AD63-CE2F-B044-BF6F-1947D47FFAD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1299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A3D93E-5949-4C67-8C60-BDB06162A9A3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137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2127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C1E852-3E40-4ECB-BC05-71DE835C0FE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8647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C1E852-3E40-4ECB-BC05-71DE835C0FE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918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C1E852-3E40-4ECB-BC05-71DE835C0FE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765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480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138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NASA </a:t>
            </a:r>
            <a:r>
              <a:rPr lang="en-US" altLang="en-US" b="1"/>
              <a:t>Goddard Space Flight Center </a:t>
            </a:r>
          </a:p>
          <a:p>
            <a:r>
              <a:rPr lang="en-US" altLang="en-US" b="1">
                <a:solidFill>
                  <a:srgbClr val="C823AC"/>
                </a:solidFill>
              </a:rPr>
              <a:t>Engineering and Technology Directorate</a:t>
            </a:r>
            <a:endParaRPr lang="en-US" altLang="en-US" b="1" dirty="0">
              <a:solidFill>
                <a:srgbClr val="C823A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066E1-F416-44E6-80DE-391C7A594BC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6F91A4-D90E-C14F-824A-B25B8654A2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517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3760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543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48165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577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919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652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690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811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"/>
          <p:cNvSpPr>
            <a:spLocks noGrp="1"/>
          </p:cNvSpPr>
          <p:nvPr>
            <p:ph idx="1"/>
          </p:nvPr>
        </p:nvSpPr>
        <p:spPr bwMode="auto">
          <a:xfrm>
            <a:off x="342296" y="1634708"/>
            <a:ext cx="11547945" cy="439779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  <a:ext uri="{FAA26D3D-D897-4be2-8F04-BA451C77F1D7}"/>
          </a:extLst>
        </p:spPr>
        <p:txBody>
          <a:bodyPr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9" name="Title Placeholder 3"/>
          <p:cNvSpPr>
            <a:spLocks noGrp="1"/>
          </p:cNvSpPr>
          <p:nvPr>
            <p:ph type="title"/>
          </p:nvPr>
        </p:nvSpPr>
        <p:spPr bwMode="auto">
          <a:xfrm>
            <a:off x="333343" y="274638"/>
            <a:ext cx="11412773" cy="96828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  <a:ext uri="{FAA26D3D-D897-4be2-8F04-BA451C77F1D7}"/>
          </a:extLst>
        </p:spPr>
        <p:txBody>
          <a:bodyPr/>
          <a:lstStyle/>
          <a:p>
            <a:pPr lvl="0"/>
            <a:r>
              <a:rPr lang="en-US" dirty="0"/>
              <a:t/>
            </a:r>
            <a:br>
              <a:rPr lang="en-US" dirty="0"/>
            </a:br>
            <a:r>
              <a:rPr lang="en-US" dirty="0"/>
              <a:t>Click to edit Master title style</a:t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09DE2-D8F6-4078-83FD-B6F6A4B60F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31995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49179-FDE8-3B48-9D71-2C1922337B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196" y="1460023"/>
            <a:ext cx="11472204" cy="483565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400"/>
            </a:lvl1pPr>
            <a:lvl2pPr>
              <a:lnSpc>
                <a:spcPct val="100000"/>
              </a:lnSpc>
              <a:spcBef>
                <a:spcPts val="0"/>
              </a:spcBef>
              <a:defRPr sz="2000"/>
            </a:lvl2pPr>
            <a:lvl3pPr>
              <a:lnSpc>
                <a:spcPct val="100000"/>
              </a:lnSpc>
              <a:spcBef>
                <a:spcPts val="0"/>
              </a:spcBef>
              <a:defRPr sz="1800"/>
            </a:lvl3pPr>
            <a:lvl4pPr>
              <a:lnSpc>
                <a:spcPct val="100000"/>
              </a:lnSpc>
              <a:spcBef>
                <a:spcPts val="0"/>
              </a:spcBef>
              <a:defRPr sz="1600"/>
            </a:lvl4pPr>
            <a:lvl5pPr>
              <a:lnSpc>
                <a:spcPct val="100000"/>
              </a:lnSpc>
              <a:spcBef>
                <a:spcPts val="0"/>
              </a:spcBef>
              <a:defRPr sz="14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9309A1-BD04-E347-9829-2F6DBB2E41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63248" y="6356350"/>
            <a:ext cx="13591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69A59794-6327-454C-A4A1-466381EAC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196" y="366301"/>
            <a:ext cx="11472204" cy="115439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437362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006F91A4-D90E-C14F-824A-B25B8654A2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61">
            <a:extLst>
              <a:ext uri="{FF2B5EF4-FFF2-40B4-BE49-F238E27FC236}">
                <a16:creationId xmlns:a16="http://schemas.microsoft.com/office/drawing/2014/main" id="{C88C2958-E15D-2B48-82C9-0FB1893A3978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304314" y="907201"/>
            <a:ext cx="10013286" cy="1144800"/>
          </a:xfrm>
          <a:prstGeom prst="rect">
            <a:avLst/>
          </a:prstGeom>
          <a:effectLst/>
        </p:spPr>
        <p:txBody>
          <a:bodyPr anchor="t">
            <a:normAutofit/>
          </a:bodyPr>
          <a:lstStyle>
            <a:lvl1pPr>
              <a:defRPr sz="4000" b="1" baseline="0">
                <a:solidFill>
                  <a:srgbClr val="C823AC"/>
                </a:solidFill>
                <a:effectLst/>
                <a:latin typeface="Arial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Rectangle 62">
            <a:extLst>
              <a:ext uri="{FF2B5EF4-FFF2-40B4-BE49-F238E27FC236}">
                <a16:creationId xmlns:a16="http://schemas.microsoft.com/office/drawing/2014/main" id="{10106342-7883-2045-9F38-CEA3AD5F90AB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04314" y="2181600"/>
            <a:ext cx="10006086" cy="3559055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FontTx/>
              <a:buNone/>
              <a:defRPr sz="2800" b="0" baseline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30B2B002-278E-8640-9803-F3B30D6E63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18942" y="6048000"/>
            <a:ext cx="4780527" cy="5838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baseline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en-US" dirty="0"/>
              <a:t>NASA </a:t>
            </a:r>
            <a:r>
              <a:rPr lang="en-US" altLang="en-US" b="1" dirty="0"/>
              <a:t>Goddard Space Flight Center </a:t>
            </a:r>
          </a:p>
          <a:p>
            <a:r>
              <a:rPr lang="en-US" altLang="en-US" b="1" dirty="0">
                <a:solidFill>
                  <a:srgbClr val="C823AC"/>
                </a:solidFill>
              </a:rPr>
              <a:t>Engineering and Technology Directorate</a:t>
            </a:r>
          </a:p>
        </p:txBody>
      </p:sp>
    </p:spTree>
    <p:extLst>
      <p:ext uri="{BB962C8B-B14F-4D97-AF65-F5344CB8AC3E}">
        <p14:creationId xmlns:p14="http://schemas.microsoft.com/office/powerpoint/2010/main" val="2439136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41CC00F-FDF7-6C48-8F57-D4FB904A01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63248" y="6356350"/>
            <a:ext cx="13591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F9574CD7-D537-E645-8259-77B40E799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196" y="277091"/>
            <a:ext cx="11472204" cy="115439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99235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8DE56-7711-4DEC-AE11-B8FED50577C7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B4D23-AE4D-6248-A109-17522C5FFF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580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50" r:id="rId13"/>
    <p:sldLayoutId id="2147483651" r:id="rId14"/>
    <p:sldLayoutId id="2147483654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file:////Users/kacomber/Documents/CustomerWork/TO%20DO/New%20Employee%20Orientation%204-2-19/Placed%20Images/Universe_Image.jp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0.png"/><Relationship Id="rId7" Type="http://schemas.microsoft.com/office/2007/relationships/hdphoto" Target="../media/hdphoto1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10" Type="http://schemas.microsoft.com/office/2007/relationships/hdphoto" Target="../media/hdphoto2.wdp"/><Relationship Id="rId4" Type="http://schemas.openxmlformats.org/officeDocument/2006/relationships/image" Target="../media/image11.png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zapier.com/blog/free-project-management-software/#paymo" TargetMode="External"/><Relationship Id="rId13" Type="http://schemas.openxmlformats.org/officeDocument/2006/relationships/hyperlink" Target="https://zapier.com/blog/free-project-management-software/#agantty" TargetMode="External"/><Relationship Id="rId3" Type="http://schemas.openxmlformats.org/officeDocument/2006/relationships/hyperlink" Target="https://zapier.com/blog/free-project-management-software/#trello" TargetMode="External"/><Relationship Id="rId7" Type="http://schemas.openxmlformats.org/officeDocument/2006/relationships/hyperlink" Target="https://zapier.com/blog/free-project-management-software/#asana" TargetMode="External"/><Relationship Id="rId12" Type="http://schemas.openxmlformats.org/officeDocument/2006/relationships/hyperlink" Target="https://zapier.com/blog/free-project-management-software/#yodiz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apier.com/blog/free-project-management-software/#freedcamp" TargetMode="External"/><Relationship Id="rId11" Type="http://schemas.openxmlformats.org/officeDocument/2006/relationships/hyperlink" Target="https://zapier.com/blog/free-project-management-software/#podio" TargetMode="External"/><Relationship Id="rId5" Type="http://schemas.openxmlformats.org/officeDocument/2006/relationships/hyperlink" Target="https://zapier.com/blog/free-project-management-software/#kanbanflow" TargetMode="External"/><Relationship Id="rId15" Type="http://schemas.openxmlformats.org/officeDocument/2006/relationships/hyperlink" Target="https://zapier.com/blog/free-project-management-software/" TargetMode="External"/><Relationship Id="rId10" Type="http://schemas.openxmlformats.org/officeDocument/2006/relationships/hyperlink" Target="https://zapier.com/blog/free-project-management-software/#wrike" TargetMode="External"/><Relationship Id="rId4" Type="http://schemas.openxmlformats.org/officeDocument/2006/relationships/hyperlink" Target="https://zapier.com/blog/free-project-management-software/#meistertask" TargetMode="External"/><Relationship Id="rId9" Type="http://schemas.openxmlformats.org/officeDocument/2006/relationships/hyperlink" Target="https://zapier.com/blog/free-project-management-software/#bitrix24" TargetMode="External"/><Relationship Id="rId14" Type="http://schemas.openxmlformats.org/officeDocument/2006/relationships/hyperlink" Target="https://zapier.com/blog/free-project-management-software/#andco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0B43AE-70DC-0541-9B8A-87AA4450B15E}"/>
              </a:ext>
            </a:extLst>
          </p:cNvPr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0900" name="Title 6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dirty="0">
                <a:solidFill>
                  <a:srgbClr val="FFFF00"/>
                </a:solidFill>
              </a:rPr>
              <a:t>Project Management Workshop</a:t>
            </a:r>
            <a:br>
              <a:rPr lang="en-US" altLang="en-US" dirty="0">
                <a:solidFill>
                  <a:srgbClr val="FFFF00"/>
                </a:solidFill>
              </a:rPr>
            </a:br>
            <a:r>
              <a:rPr lang="en-US" altLang="en-US" dirty="0">
                <a:solidFill>
                  <a:srgbClr val="FFFF00"/>
                </a:solidFill>
              </a:rPr>
              <a:t>14th Annual First Nations Launch </a:t>
            </a:r>
          </a:p>
        </p:txBody>
      </p:sp>
      <p:sp>
        <p:nvSpPr>
          <p:cNvPr id="19" name="Title 6">
            <a:extLst>
              <a:ext uri="{FF2B5EF4-FFF2-40B4-BE49-F238E27FC236}">
                <a16:creationId xmlns:a16="http://schemas.microsoft.com/office/drawing/2014/main" id="{1F6F9A51-9C3A-2D45-A529-50DF7584E018}"/>
              </a:ext>
            </a:extLst>
          </p:cNvPr>
          <p:cNvSpPr txBox="1">
            <a:spLocks/>
          </p:cNvSpPr>
          <p:nvPr/>
        </p:nvSpPr>
        <p:spPr bwMode="auto">
          <a:xfrm>
            <a:off x="350196" y="4736599"/>
            <a:ext cx="3486308" cy="1683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rgbClr val="F79646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l" defTabSz="457200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pPr eaLnBrk="1" hangingPunct="1">
              <a:tabLst>
                <a:tab pos="3590925" algn="l"/>
              </a:tabLst>
            </a:pPr>
            <a:r>
              <a:rPr lang="en-US" altLang="en-US" sz="2200" b="0" dirty="0">
                <a:solidFill>
                  <a:srgbClr val="FFFFFF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Presenter: </a:t>
            </a:r>
            <a:r>
              <a:rPr lang="en-US" altLang="en-US" sz="2200" dirty="0">
                <a:solidFill>
                  <a:srgbClr val="FFFFFF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Orson John </a:t>
            </a:r>
          </a:p>
          <a:p>
            <a:pPr eaLnBrk="1" hangingPunct="1">
              <a:tabLst>
                <a:tab pos="3590925" algn="l"/>
              </a:tabLst>
            </a:pPr>
            <a:r>
              <a:rPr lang="en-US" altLang="en-US" sz="2200" b="0" i="1" dirty="0">
                <a:solidFill>
                  <a:srgbClr val="FFFFFF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NASA Goddard Space Flight Center</a:t>
            </a:r>
          </a:p>
          <a:p>
            <a:pPr eaLnBrk="1" hangingPunct="1">
              <a:tabLst>
                <a:tab pos="3590925" algn="l"/>
              </a:tabLst>
            </a:pPr>
            <a:r>
              <a:rPr lang="en-US" altLang="en-US" sz="2200" b="0" i="1" dirty="0">
                <a:solidFill>
                  <a:srgbClr val="FFFFFF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Greenbelt, Maryland</a:t>
            </a:r>
          </a:p>
        </p:txBody>
      </p:sp>
      <p:sp>
        <p:nvSpPr>
          <p:cNvPr id="5" name="Title 6">
            <a:extLst>
              <a:ext uri="{FF2B5EF4-FFF2-40B4-BE49-F238E27FC236}">
                <a16:creationId xmlns:a16="http://schemas.microsoft.com/office/drawing/2014/main" id="{1F6F9A51-9C3A-2D45-A529-50DF7584E018}"/>
              </a:ext>
            </a:extLst>
          </p:cNvPr>
          <p:cNvSpPr txBox="1">
            <a:spLocks/>
          </p:cNvSpPr>
          <p:nvPr/>
        </p:nvSpPr>
        <p:spPr bwMode="auto">
          <a:xfrm>
            <a:off x="8080513" y="4522185"/>
            <a:ext cx="4024839" cy="2350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rgbClr val="F79646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l" defTabSz="457200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F79646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pPr algn="r" eaLnBrk="1" hangingPunct="1">
              <a:tabLst>
                <a:tab pos="3590925" algn="l"/>
              </a:tabLst>
            </a:pPr>
            <a:r>
              <a:rPr lang="en-US" altLang="en-US" sz="2000" u="sng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Material Credit</a:t>
            </a:r>
          </a:p>
          <a:p>
            <a:pPr algn="r" eaLnBrk="1" hangingPunct="1">
              <a:tabLst>
                <a:tab pos="3590925" algn="l"/>
              </a:tabLst>
            </a:pPr>
            <a:r>
              <a:rPr lang="en-US" altLang="en-US" sz="2000" dirty="0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Dr. Juan A. </a:t>
            </a:r>
            <a:r>
              <a:rPr lang="en-US" altLang="en-US" sz="2000" dirty="0" err="1"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Román</a:t>
            </a:r>
            <a:endParaRPr lang="en-US" altLang="en-US" sz="2000" dirty="0">
              <a:solidFill>
                <a:schemeClr val="bg1"/>
              </a:solidFill>
              <a:effectLst>
                <a:outerShdw blurRad="50800" dist="63500" dir="2700000" algn="tl" rotWithShape="0">
                  <a:prstClr val="black">
                    <a:alpha val="74000"/>
                  </a:prstClr>
                </a:outerShdw>
              </a:effectLst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r" eaLnBrk="1" hangingPunct="1">
              <a:tabLst>
                <a:tab pos="3590925" algn="l"/>
              </a:tabLst>
            </a:pPr>
            <a:r>
              <a:rPr lang="en-US" altLang="en-US" sz="1800" b="0" dirty="0">
                <a:solidFill>
                  <a:srgbClr val="FFFFFF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Former Deputy Director</a:t>
            </a:r>
          </a:p>
          <a:p>
            <a:pPr algn="r" eaLnBrk="1" hangingPunct="1">
              <a:tabLst>
                <a:tab pos="3590925" algn="l"/>
              </a:tabLst>
            </a:pPr>
            <a:r>
              <a:rPr lang="en-US" altLang="en-US" sz="1800" b="0" i="1" dirty="0">
                <a:solidFill>
                  <a:srgbClr val="FFFFFF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Engineering and Technology Directorate</a:t>
            </a:r>
          </a:p>
          <a:p>
            <a:pPr algn="r" eaLnBrk="1" hangingPunct="1">
              <a:tabLst>
                <a:tab pos="3590925" algn="l"/>
              </a:tabLst>
            </a:pPr>
            <a:r>
              <a:rPr lang="en-US" altLang="en-US" sz="1800" b="0" i="1" dirty="0">
                <a:solidFill>
                  <a:srgbClr val="FFFFFF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NASA Goddard Space Flight Center</a:t>
            </a:r>
          </a:p>
          <a:p>
            <a:pPr algn="r" eaLnBrk="1" hangingPunct="1">
              <a:tabLst>
                <a:tab pos="3590925" algn="l"/>
              </a:tabLst>
            </a:pPr>
            <a:r>
              <a:rPr lang="en-US" altLang="en-US" sz="1800" b="0" i="1" dirty="0">
                <a:solidFill>
                  <a:srgbClr val="FFFFFF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Greenbelt, Maryland</a:t>
            </a:r>
          </a:p>
        </p:txBody>
      </p:sp>
    </p:spTree>
    <p:extLst>
      <p:ext uri="{BB962C8B-B14F-4D97-AF65-F5344CB8AC3E}">
        <p14:creationId xmlns:p14="http://schemas.microsoft.com/office/powerpoint/2010/main" val="3572550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1"/>
          <p:cNvSpPr>
            <a:spLocks noGrp="1"/>
          </p:cNvSpPr>
          <p:nvPr>
            <p:ph idx="1"/>
          </p:nvPr>
        </p:nvSpPr>
        <p:spPr>
          <a:xfrm>
            <a:off x="158211" y="5599113"/>
            <a:ext cx="11849760" cy="112236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en-US" sz="3200" b="1" dirty="0">
                <a:latin typeface="+mj-lt"/>
                <a:cs typeface="Arial" panose="020B0604020202020204" pitchFamily="34" charset="0"/>
              </a:rPr>
              <a:t>Projects have to be planned, organized, implemented and controlled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8210" y="129209"/>
            <a:ext cx="11849760" cy="1219131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4200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Goddard does work in teams and through projects</a:t>
            </a: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77CDD15-355B-400F-8A85-81F4EE18E6EC}" type="slidenum">
              <a:rPr lang="en-US" altLang="en-US" sz="1000"/>
              <a:pPr/>
              <a:t>2</a:t>
            </a:fld>
            <a:endParaRPr lang="en-US" altLang="en-US" sz="100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8610600" y="1470991"/>
            <a:ext cx="3397370" cy="40054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marL="169863" indent="-169863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/>
                <a:ea typeface="MS PGothic" panose="020B0600070205080204" pitchFamily="34" charset="-128"/>
                <a:cs typeface="Arial"/>
              </a:defRPr>
            </a:lvl1pPr>
            <a:lvl2pPr marL="398463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/>
                <a:ea typeface="MS PGothic" panose="020B0600070205080204" pitchFamily="34" charset="-128"/>
                <a:cs typeface="Arial"/>
              </a:defRPr>
            </a:lvl2pPr>
            <a:lvl3pPr marL="568325" indent="-169863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/>
                <a:ea typeface="MS PGothic" panose="020B0600070205080204" pitchFamily="34" charset="-128"/>
                <a:cs typeface="Arial"/>
              </a:defRPr>
            </a:lvl3pPr>
            <a:lvl4pPr marL="798513" indent="-230188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/>
                <a:ea typeface="MS PGothic" panose="020B0600070205080204" pitchFamily="34" charset="-128"/>
                <a:cs typeface="Arial"/>
              </a:defRPr>
            </a:lvl4pPr>
            <a:lvl5pPr marL="968375" indent="-169863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79646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/>
                <a:ea typeface="MS PGothic" panose="020B0600070205080204" pitchFamily="34" charset="-128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  <a:defRPr/>
            </a:pPr>
            <a:r>
              <a:rPr lang="en-US" sz="2400" b="1" dirty="0">
                <a:latin typeface="+mj-lt"/>
              </a:rPr>
              <a:t>Teams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+mj-lt"/>
              </a:rPr>
              <a:t>Common Goal(s)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+mj-lt"/>
              </a:rPr>
              <a:t>Interdependent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+mj-lt"/>
              </a:rPr>
              <a:t>Complementary skills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endParaRPr lang="en-US" sz="2400" b="1" dirty="0">
              <a:latin typeface="+mj-lt"/>
            </a:endParaRPr>
          </a:p>
          <a:p>
            <a:pPr marL="0" indent="0">
              <a:buClrTx/>
              <a:buNone/>
              <a:defRPr/>
            </a:pPr>
            <a:r>
              <a:rPr lang="en-US" sz="2400" b="1" dirty="0">
                <a:latin typeface="+mj-lt"/>
              </a:rPr>
              <a:t>Projects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+mj-lt"/>
              </a:rPr>
              <a:t>Time-defined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+mj-lt"/>
              </a:rPr>
              <a:t>Cost-controlled</a:t>
            </a:r>
          </a:p>
          <a:p>
            <a:pPr>
              <a:buClrTx/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+mj-lt"/>
              </a:rPr>
              <a:t>Limited scope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09" y="1470991"/>
            <a:ext cx="8374449" cy="3578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745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61352" y="139148"/>
            <a:ext cx="11661048" cy="832886"/>
          </a:xfrm>
        </p:spPr>
        <p:txBody>
          <a:bodyPr/>
          <a:lstStyle/>
          <a:p>
            <a:r>
              <a:rPr lang="en-US" alt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Management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61352" y="972034"/>
            <a:ext cx="11661048" cy="295226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Project has a start date, end date and produces a tangible product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Project Management is both an art and a science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As a science, it is the foundation for the art of leadership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Good Project Manager (PM) demonstrate vision, motivate, and coordinate people to achieve objectives.</a:t>
            </a:r>
          </a:p>
        </p:txBody>
      </p:sp>
    </p:spTree>
    <p:extLst>
      <p:ext uri="{BB962C8B-B14F-4D97-AF65-F5344CB8AC3E}">
        <p14:creationId xmlns:p14="http://schemas.microsoft.com/office/powerpoint/2010/main" val="1931347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61352" y="139148"/>
            <a:ext cx="11661048" cy="832886"/>
          </a:xfrm>
        </p:spPr>
        <p:txBody>
          <a:bodyPr/>
          <a:lstStyle/>
          <a:p>
            <a:r>
              <a:rPr lang="en-US" alt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Management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61352" y="972034"/>
            <a:ext cx="11661048" cy="295226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Project has a start date, end date and produces a tangible product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Project Management is both an art and a science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As a science, it is the foundation for the art of leadership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Good Project Manager (PM) demonstrate vision, motivate, and coordinate people to achieve objectives.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61352" y="4299778"/>
            <a:ext cx="10085307" cy="2260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8788" indent="-2254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pple Symbols" panose="02000000000000000000" pitchFamily="2" charset="-79"/>
              <a:buChar char="⎻"/>
              <a:tabLst/>
              <a:defRPr sz="20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3500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00100" indent="-1651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pple Symbols" panose="02000000000000000000" pitchFamily="2" charset="-79"/>
              <a:buChar char="⎻"/>
              <a:tabLst/>
              <a:defRPr sz="16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9763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Tx/>
              <a:buFont typeface="Wingdings" panose="05000000000000000000" pitchFamily="2" charset="2"/>
              <a:buChar char="Ø"/>
            </a:pPr>
            <a:r>
              <a:rPr lang="en-US" altLang="en-US" sz="2800" dirty="0">
                <a:solidFill>
                  <a:schemeClr val="tx1"/>
                </a:solidFill>
                <a:latin typeface="+mj-lt"/>
              </a:rPr>
              <a:t>FNL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chemeClr val="tx1"/>
                </a:solidFill>
                <a:latin typeface="+mj-lt"/>
              </a:rPr>
              <a:t>Team Lead should implement the tools of Project Management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chemeClr val="tx1"/>
                </a:solidFill>
                <a:latin typeface="+mj-lt"/>
              </a:rPr>
              <a:t>Team Lead will need to define the vision, motivation, and coordinate people to achieve objectives of FNL</a:t>
            </a:r>
          </a:p>
          <a:p>
            <a:pPr lvl="2">
              <a:buClrTx/>
              <a:buFont typeface="Courier New" panose="02070309020205020404" pitchFamily="49" charset="0"/>
              <a:buChar char="o"/>
            </a:pPr>
            <a:r>
              <a:rPr lang="en-US" altLang="en-US" sz="2800" dirty="0">
                <a:solidFill>
                  <a:schemeClr val="tx1"/>
                </a:solidFill>
                <a:latin typeface="+mj-lt"/>
              </a:rPr>
              <a:t>Gateway, Moon, and Mars Engineering Challenges</a:t>
            </a:r>
          </a:p>
        </p:txBody>
      </p:sp>
      <p:pic>
        <p:nvPicPr>
          <p:cNvPr id="1026" name="Picture 2" descr="Gateway Challenge Logo">
            <a:extLst>
              <a:ext uri="{FF2B5EF4-FFF2-40B4-BE49-F238E27FC236}">
                <a16:creationId xmlns:a16="http://schemas.microsoft.com/office/drawing/2014/main" id="{04DB508A-1D7C-8546-8F79-66C8A9747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6667" l="2667" r="96667">
                        <a14:foregroundMark x1="14667" y1="16000" x2="2667" y2="43333"/>
                        <a14:foregroundMark x1="2667" y1="43333" x2="2667" y2="54000"/>
                        <a14:foregroundMark x1="2667" y1="54000" x2="6667" y2="66667"/>
                        <a14:foregroundMark x1="22000" y1="12000" x2="41333" y2="3333"/>
                        <a14:foregroundMark x1="41333" y1="3333" x2="53333" y2="2667"/>
                        <a14:foregroundMark x1="53333" y1="2667" x2="62667" y2="4000"/>
                        <a14:foregroundMark x1="62667" y1="4000" x2="72000" y2="10000"/>
                        <a14:foregroundMark x1="72000" y1="10000" x2="84000" y2="25333"/>
                        <a14:foregroundMark x1="84000" y1="25333" x2="88667" y2="36000"/>
                        <a14:foregroundMark x1="88667" y1="36000" x2="86667" y2="57333"/>
                        <a14:foregroundMark x1="86667" y1="57333" x2="72667" y2="82000"/>
                        <a14:foregroundMark x1="72667" y1="82000" x2="50000" y2="87333"/>
                        <a14:foregroundMark x1="50000" y1="87333" x2="27333" y2="88667"/>
                        <a14:foregroundMark x1="27333" y1="88667" x2="25333" y2="88000"/>
                        <a14:foregroundMark x1="34000" y1="96000" x2="44667" y2="98667"/>
                        <a14:foregroundMark x1="44667" y1="98667" x2="64667" y2="96667"/>
                        <a14:foregroundMark x1="64667" y1="96667" x2="72667" y2="92667"/>
                        <a14:foregroundMark x1="90000" y1="72000" x2="93333" y2="40667"/>
                        <a14:foregroundMark x1="96667" y1="39333" x2="96667" y2="49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106" y="4007200"/>
            <a:ext cx="11811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NL Moon Challenge">
            <a:extLst>
              <a:ext uri="{FF2B5EF4-FFF2-40B4-BE49-F238E27FC236}">
                <a16:creationId xmlns:a16="http://schemas.microsoft.com/office/drawing/2014/main" id="{C6ADEC0D-DBCB-BE4B-9878-15F0D9A23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2440" y="4926894"/>
            <a:ext cx="1132486" cy="113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NL Mars Challenge">
            <a:extLst>
              <a:ext uri="{FF2B5EF4-FFF2-40B4-BE49-F238E27FC236}">
                <a16:creationId xmlns:a16="http://schemas.microsoft.com/office/drawing/2014/main" id="{A4E097A8-82E4-0F47-B41A-DE2B1BCF3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667" b="94667" l="2454" r="96933">
                        <a14:foregroundMark x1="3681" y1="57333" x2="3067" y2="43333"/>
                        <a14:foregroundMark x1="3067" y1="43333" x2="7362" y2="30000"/>
                        <a14:foregroundMark x1="7362" y1="30000" x2="14110" y2="19333"/>
                        <a14:foregroundMark x1="14110" y1="19333" x2="23313" y2="11333"/>
                        <a14:foregroundMark x1="23313" y1="11333" x2="34356" y2="6667"/>
                        <a14:foregroundMark x1="34356" y1="6667" x2="46626" y2="4667"/>
                        <a14:foregroundMark x1="46626" y1="4667" x2="58896" y2="6667"/>
                        <a14:foregroundMark x1="58896" y1="6667" x2="79141" y2="22667"/>
                        <a14:foregroundMark x1="79141" y1="22667" x2="81595" y2="27333"/>
                        <a14:foregroundMark x1="9816" y1="40000" x2="9816" y2="65333"/>
                        <a14:foregroundMark x1="9816" y1="65333" x2="15951" y2="76667"/>
                        <a14:foregroundMark x1="15951" y1="76667" x2="30061" y2="80667"/>
                        <a14:foregroundMark x1="33742" y1="90000" x2="47853" y2="92667"/>
                        <a14:foregroundMark x1="47853" y1="92667" x2="54601" y2="92000"/>
                        <a14:foregroundMark x1="6748" y1="70667" x2="3067" y2="64000"/>
                        <a14:foregroundMark x1="92025" y1="63333" x2="93865" y2="68667"/>
                        <a14:foregroundMark x1="76687" y1="89333" x2="84049" y2="86667"/>
                        <a14:foregroundMark x1="71779" y1="86667" x2="62577" y2="78000"/>
                        <a14:foregroundMark x1="55215" y1="96000" x2="44172" y2="95333"/>
                        <a14:foregroundMark x1="44172" y1="95333" x2="43558" y2="95333"/>
                        <a14:foregroundMark x1="24540" y1="88667" x2="35583" y2="74667"/>
                        <a14:foregroundMark x1="39264" y1="80667" x2="36810" y2="77333"/>
                        <a14:foregroundMark x1="19018" y1="70667" x2="19632" y2="66000"/>
                        <a14:foregroundMark x1="93252" y1="68000" x2="92025" y2="72667"/>
                        <a14:foregroundMark x1="92025" y1="72000" x2="78528" y2="70000"/>
                        <a14:foregroundMark x1="49080" y1="2667" x2="42945" y2="2667"/>
                        <a14:foregroundMark x1="96319" y1="62667" x2="96933" y2="6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4031" y="5741413"/>
            <a:ext cx="1181100" cy="108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499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2A396D0F-F303-2042-BD20-FF43129BA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38" y="146205"/>
            <a:ext cx="11222262" cy="811159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NASA Project Life Cycle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EFC8C-9B43-AA40-B3CF-D9D81EEE6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538" y="1134412"/>
            <a:ext cx="3456490" cy="548687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>
                <a:latin typeface="+mj-lt"/>
              </a:rPr>
              <a:t>At NASA, it all begins and ends with science. We derive and share information, solutions, and technology for the benefit of all—NASA, the Nation, and the World. </a:t>
            </a:r>
          </a:p>
          <a:p>
            <a:pPr marL="0" indent="0">
              <a:buNone/>
            </a:pPr>
            <a:endParaRPr lang="en-US" dirty="0">
              <a:latin typeface="+mj-lt"/>
            </a:endParaRPr>
          </a:p>
          <a:p>
            <a:pPr marL="0" indent="0">
              <a:buNone/>
            </a:pPr>
            <a:r>
              <a:rPr lang="en-US" dirty="0">
                <a:latin typeface="+mj-lt"/>
              </a:rPr>
              <a:t>Engineers and many others are involved in </a:t>
            </a:r>
            <a:br>
              <a:rPr lang="en-US" dirty="0">
                <a:latin typeface="+mj-lt"/>
              </a:rPr>
            </a:br>
            <a:r>
              <a:rPr lang="en-US" dirty="0">
                <a:latin typeface="+mj-lt"/>
              </a:rPr>
              <a:t>all parts of the Project Life Cycle.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6324" y="1134412"/>
            <a:ext cx="8495231" cy="556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468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5697" y="5426767"/>
            <a:ext cx="11342963" cy="131543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latin typeface="+mj-lt"/>
                <a:sym typeface="Wingdings" panose="05000000000000000000" pitchFamily="2" charset="2"/>
              </a:rPr>
              <a:t>Develop and visualize the FNL Timeline</a:t>
            </a:r>
            <a:endParaRPr lang="en-US" sz="2400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latin typeface="+mj-lt"/>
              </a:rPr>
              <a:t>Organize the execution of the project in such a way that they can be well-tracked and well-managed.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697" y="168758"/>
            <a:ext cx="11342963" cy="520831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27912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47261" y="1135709"/>
            <a:ext cx="10906539" cy="131543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latin typeface="+mj-lt"/>
                <a:sym typeface="Wingdings" panose="05000000000000000000" pitchFamily="2" charset="2"/>
              </a:rPr>
              <a:t>Develop and visualize the FNL Timeline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latin typeface="+mj-lt"/>
                <a:sym typeface="Wingdings" panose="05000000000000000000" pitchFamily="2" charset="2"/>
              </a:rPr>
              <a:t>Outlining objectives and major reviews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>
                <a:latin typeface="+mj-lt"/>
                <a:sym typeface="Wingdings" panose="05000000000000000000" pitchFamily="2" charset="2"/>
              </a:rPr>
              <a:t>Understanding objectives for each Phase (Student Handbook) 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0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4144" y="3420315"/>
            <a:ext cx="1690955" cy="1049465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>
                <a:solidFill>
                  <a:schemeClr val="tx1"/>
                </a:solidFill>
                <a:latin typeface="+mj-lt"/>
              </a:rPr>
              <a:t>Phase A</a:t>
            </a:r>
            <a:endParaRPr lang="en-US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Concept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Studies</a:t>
            </a:r>
          </a:p>
        </p:txBody>
      </p:sp>
      <p:sp>
        <p:nvSpPr>
          <p:cNvPr id="6" name="Rectangle 5"/>
          <p:cNvSpPr/>
          <p:nvPr/>
        </p:nvSpPr>
        <p:spPr>
          <a:xfrm>
            <a:off x="1785098" y="3419824"/>
            <a:ext cx="1858119" cy="105587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>
                <a:solidFill>
                  <a:schemeClr val="tx1"/>
                </a:solidFill>
                <a:latin typeface="+mj-lt"/>
              </a:rPr>
              <a:t>Phase B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Preliminary Design</a:t>
            </a:r>
          </a:p>
        </p:txBody>
      </p:sp>
      <p:sp>
        <p:nvSpPr>
          <p:cNvPr id="7" name="Rectangle 6"/>
          <p:cNvSpPr/>
          <p:nvPr/>
        </p:nvSpPr>
        <p:spPr>
          <a:xfrm>
            <a:off x="3643218" y="3419824"/>
            <a:ext cx="2097985" cy="105587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>
                <a:solidFill>
                  <a:schemeClr val="tx1"/>
                </a:solidFill>
                <a:latin typeface="+mj-lt"/>
              </a:rPr>
              <a:t>Phase C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Final Design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Rocket and Payload</a:t>
            </a:r>
          </a:p>
        </p:txBody>
      </p:sp>
      <p:sp>
        <p:nvSpPr>
          <p:cNvPr id="8" name="Rectangle 7"/>
          <p:cNvSpPr/>
          <p:nvPr/>
        </p:nvSpPr>
        <p:spPr>
          <a:xfrm>
            <a:off x="5741203" y="3419824"/>
            <a:ext cx="4097478" cy="105587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>
                <a:solidFill>
                  <a:schemeClr val="tx1"/>
                </a:solidFill>
                <a:latin typeface="+mj-lt"/>
              </a:rPr>
              <a:t>Phase D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Rocket / Payload Assembly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Travel &amp; Launch</a:t>
            </a:r>
          </a:p>
        </p:txBody>
      </p:sp>
      <p:sp>
        <p:nvSpPr>
          <p:cNvPr id="9" name="Up Arrow 8"/>
          <p:cNvSpPr/>
          <p:nvPr/>
        </p:nvSpPr>
        <p:spPr>
          <a:xfrm>
            <a:off x="3487504" y="4476190"/>
            <a:ext cx="155713" cy="805070"/>
          </a:xfrm>
          <a:prstGeom prst="upArrow">
            <a:avLst/>
          </a:prstGeom>
          <a:solidFill>
            <a:srgbClr val="C823AC"/>
          </a:solidFill>
          <a:ln cap="sq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Up Arrow 9"/>
          <p:cNvSpPr/>
          <p:nvPr/>
        </p:nvSpPr>
        <p:spPr>
          <a:xfrm>
            <a:off x="5603824" y="4458454"/>
            <a:ext cx="155713" cy="805070"/>
          </a:xfrm>
          <a:prstGeom prst="upArrow">
            <a:avLst/>
          </a:prstGeom>
          <a:solidFill>
            <a:srgbClr val="C823AC"/>
          </a:solidFill>
          <a:ln cap="sq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Up Arrow 11"/>
          <p:cNvSpPr/>
          <p:nvPr/>
        </p:nvSpPr>
        <p:spPr>
          <a:xfrm>
            <a:off x="9663050" y="4458454"/>
            <a:ext cx="155713" cy="805070"/>
          </a:xfrm>
          <a:prstGeom prst="upArrow">
            <a:avLst/>
          </a:prstGeom>
          <a:solidFill>
            <a:srgbClr val="C823AC"/>
          </a:solidFill>
          <a:ln cap="sq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838681" y="3417126"/>
            <a:ext cx="1983149" cy="105587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>
                <a:solidFill>
                  <a:schemeClr val="tx1"/>
                </a:solidFill>
                <a:latin typeface="+mj-lt"/>
              </a:rPr>
              <a:t>Phase E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Operations and Flight</a:t>
            </a:r>
          </a:p>
        </p:txBody>
      </p:sp>
      <p:sp>
        <p:nvSpPr>
          <p:cNvPr id="14" name="Up Arrow 13"/>
          <p:cNvSpPr/>
          <p:nvPr/>
        </p:nvSpPr>
        <p:spPr>
          <a:xfrm>
            <a:off x="11645436" y="4458454"/>
            <a:ext cx="155713" cy="805070"/>
          </a:xfrm>
          <a:prstGeom prst="upArrow">
            <a:avLst/>
          </a:prstGeom>
          <a:solidFill>
            <a:srgbClr val="C823AC"/>
          </a:solidFill>
          <a:ln cap="sq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981931" y="5287855"/>
            <a:ext cx="1636900" cy="105587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PDR Report and PDR Presentation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094778" y="5286923"/>
            <a:ext cx="1636900" cy="105587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CDR Report and CDR Presentation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181863" y="5291096"/>
            <a:ext cx="1636900" cy="105587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FRR Report and FRR Presentation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426148" y="5281260"/>
            <a:ext cx="1375001" cy="1061537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PLAR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Post Flight Report</a:t>
            </a:r>
          </a:p>
        </p:txBody>
      </p:sp>
      <p:sp>
        <p:nvSpPr>
          <p:cNvPr id="19" name="Title 9">
            <a:extLst>
              <a:ext uri="{FF2B5EF4-FFF2-40B4-BE49-F238E27FC236}">
                <a16:creationId xmlns:a16="http://schemas.microsoft.com/office/drawing/2014/main" id="{2A396D0F-F303-2042-BD20-FF43129BA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261" y="146205"/>
            <a:ext cx="10906539" cy="811159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FNL Life Cycle</a:t>
            </a:r>
          </a:p>
        </p:txBody>
      </p:sp>
      <p:sp>
        <p:nvSpPr>
          <p:cNvPr id="20" name="Up Arrow 19"/>
          <p:cNvSpPr/>
          <p:nvPr/>
        </p:nvSpPr>
        <p:spPr>
          <a:xfrm>
            <a:off x="1631470" y="4458454"/>
            <a:ext cx="155713" cy="805070"/>
          </a:xfrm>
          <a:prstGeom prst="upArrow">
            <a:avLst/>
          </a:prstGeom>
          <a:solidFill>
            <a:srgbClr val="C823AC"/>
          </a:solidFill>
          <a:ln cap="sq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19519" y="5270119"/>
            <a:ext cx="1136632" cy="105587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Proposal</a:t>
            </a:r>
          </a:p>
        </p:txBody>
      </p:sp>
    </p:spTree>
    <p:extLst>
      <p:ext uri="{BB962C8B-B14F-4D97-AF65-F5344CB8AC3E}">
        <p14:creationId xmlns:p14="http://schemas.microsoft.com/office/powerpoint/2010/main" val="2364283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33343" y="1066800"/>
            <a:ext cx="11547945" cy="5334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latin typeface="+mj-lt"/>
              </a:rPr>
              <a:t>For the purpose of this workshop, we define a schedule as containing the following elements: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u="sng" dirty="0">
                <a:latin typeface="+mj-lt"/>
              </a:rPr>
              <a:t>Task: </a:t>
            </a:r>
            <a:r>
              <a:rPr lang="en-US" dirty="0">
                <a:latin typeface="+mj-lt"/>
              </a:rPr>
              <a:t>A higher level subdivision of work scope that will be further broken down into supporting activities.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u="sng" dirty="0">
                <a:latin typeface="+mj-lt"/>
              </a:rPr>
              <a:t>Activity: </a:t>
            </a:r>
            <a:r>
              <a:rPr lang="en-US" dirty="0">
                <a:latin typeface="+mj-lt"/>
              </a:rPr>
              <a:t>A detailed step that needs to be performed to complete a task.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u="sng" dirty="0">
                <a:latin typeface="+mj-lt"/>
              </a:rPr>
              <a:t>Sequence (Logic):  </a:t>
            </a:r>
            <a:r>
              <a:rPr lang="en-US" dirty="0">
                <a:latin typeface="+mj-lt"/>
              </a:rPr>
              <a:t>The order in which activities and milestones need to take place.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u="sng" dirty="0">
                <a:latin typeface="+mj-lt"/>
              </a:rPr>
              <a:t>Milestone: </a:t>
            </a:r>
            <a:r>
              <a:rPr lang="en-US" dirty="0">
                <a:latin typeface="+mj-lt"/>
              </a:rPr>
              <a:t>An important event with no duration signifying measureable progress toward, or achievement of, an activity, task or objective.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u="sng" dirty="0">
                <a:latin typeface="+mj-lt"/>
              </a:rPr>
              <a:t>Duration: </a:t>
            </a:r>
            <a:r>
              <a:rPr lang="en-US" dirty="0">
                <a:latin typeface="+mj-lt"/>
              </a:rPr>
              <a:t>Length of time estimated to complete an activity.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u="sng" dirty="0">
                <a:latin typeface="+mj-lt"/>
              </a:rPr>
              <a:t>Critical Path: </a:t>
            </a:r>
            <a:r>
              <a:rPr lang="en-US" dirty="0">
                <a:latin typeface="+mj-lt"/>
              </a:rPr>
              <a:t>Longest sequence of activities in the schedule from beginning to end.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u="sng" dirty="0">
                <a:latin typeface="+mj-lt"/>
              </a:rPr>
              <a:t>Slack:  </a:t>
            </a:r>
            <a:r>
              <a:rPr lang="en-US" dirty="0">
                <a:latin typeface="+mj-lt"/>
              </a:rPr>
              <a:t>The amount of duration an activity or milestone can be delayed without causing a delay to subsequent activities or the project/subsystem completion date.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274638"/>
            <a:ext cx="11547945" cy="719275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Elements of a Schedule: Key Terminology</a:t>
            </a:r>
          </a:p>
        </p:txBody>
      </p:sp>
    </p:spTree>
    <p:extLst>
      <p:ext uri="{BB962C8B-B14F-4D97-AF65-F5344CB8AC3E}">
        <p14:creationId xmlns:p14="http://schemas.microsoft.com/office/powerpoint/2010/main" val="334004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42296" y="993913"/>
            <a:ext cx="11547945" cy="473042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+mj-lt"/>
              </a:rPr>
              <a:t>A schedule is… </a:t>
            </a:r>
            <a:r>
              <a:rPr lang="en-US" dirty="0">
                <a:latin typeface="+mj-lt"/>
              </a:rPr>
              <a:t>a tool for identifying what the Project Manager (PM) and her/his team intends to do and when they intend to do it.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+mj-lt"/>
              </a:rPr>
              <a:t>Functions: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+mj-lt"/>
              </a:rPr>
              <a:t>Integrates subsystem’s tasks/activities into a logical flow.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+mj-lt"/>
              </a:rPr>
              <a:t>Establishes the intended timetable for achieving objectives.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+mj-lt"/>
              </a:rPr>
              <a:t>Helpful for setting work priorities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+mj-lt"/>
              </a:rPr>
              <a:t>Supports the development of a time-phased cost estimate and resource plan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+mj-lt"/>
              </a:rPr>
              <a:t>Provides a means to measure work accomplishment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+mj-lt"/>
              </a:rPr>
              <a:t>Helpful in identifying potential problems early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2295" y="274638"/>
            <a:ext cx="11547945" cy="719275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 Purpose and Functions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546" y="4651766"/>
            <a:ext cx="2314694" cy="21451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2551670" y="5724340"/>
            <a:ext cx="5746942" cy="881004"/>
          </a:xfrm>
          <a:prstGeom prst="rect">
            <a:avLst/>
          </a:prstGeom>
          <a:solidFill>
            <a:srgbClr val="C823AC">
              <a:alpha val="25000"/>
            </a:srgb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prstClr val="black"/>
                </a:solidFill>
                <a:latin typeface="+mj-lt"/>
                <a:cs typeface="Arial" pitchFamily="34" charset="0"/>
              </a:rPr>
              <a:t>Developing a credible schedule is critical to the project’s success</a:t>
            </a:r>
          </a:p>
        </p:txBody>
      </p:sp>
    </p:spTree>
    <p:extLst>
      <p:ext uri="{BB962C8B-B14F-4D97-AF65-F5344CB8AC3E}">
        <p14:creationId xmlns:p14="http://schemas.microsoft.com/office/powerpoint/2010/main" val="3161671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3696" y="894522"/>
            <a:ext cx="6416313" cy="590384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000" b="1" dirty="0">
                <a:latin typeface="+mj-lt"/>
              </a:rPr>
              <a:t>What is the FNL objective?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+mj-lt"/>
              </a:rPr>
              <a:t>Gateway, Moon, </a:t>
            </a:r>
            <a:r>
              <a:rPr lang="en-US" sz="1800" dirty="0">
                <a:latin typeface="+mj-lt"/>
              </a:rPr>
              <a:t>and</a:t>
            </a:r>
            <a:r>
              <a:rPr lang="en-US" sz="2000" dirty="0">
                <a:latin typeface="+mj-lt"/>
              </a:rPr>
              <a:t> Mars Engineering Challenges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000" b="1" dirty="0">
                <a:latin typeface="+mj-lt"/>
              </a:rPr>
              <a:t>Functions: </a:t>
            </a:r>
            <a:r>
              <a:rPr lang="en-US" sz="2000" dirty="0">
                <a:latin typeface="+mj-lt"/>
              </a:rPr>
              <a:t>Identify major functions to meet the objective and translate to a timeline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+mj-lt"/>
              </a:rPr>
              <a:t>Identify Requirements (teams, faculty, cost)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+mj-lt"/>
              </a:rPr>
              <a:t>Identify subsystem’s tasks/activities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+mj-lt"/>
              </a:rPr>
              <a:t>Establishes timetable for achieving objectives.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+mj-lt"/>
              </a:rPr>
              <a:t>Milestone reviews, Activities by weeks or months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+mj-lt"/>
              </a:rPr>
              <a:t>Schedule meetings in advance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+mj-lt"/>
              </a:rPr>
              <a:t>Helpful for setting work priorities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+mj-lt"/>
              </a:rPr>
              <a:t>Class &amp; Works schedules (Establish Availability for FNL)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+mj-lt"/>
              </a:rPr>
              <a:t>Develop budget for cost estimates and resource plan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+mj-lt"/>
              </a:rPr>
              <a:t>Provides a means to measure work accomplishment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+mj-lt"/>
              </a:rPr>
              <a:t>Identify potential problems early 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+mj-lt"/>
              </a:rPr>
              <a:t>Schedule conflicts, ordering items, resources, labs</a:t>
            </a:r>
          </a:p>
          <a:p>
            <a:pPr>
              <a:lnSpc>
                <a:spcPct val="100000"/>
              </a:lnSpc>
            </a:pPr>
            <a:endParaRPr lang="en-US" sz="2000" dirty="0"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921" y="125551"/>
            <a:ext cx="11648196" cy="768971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 Purpose and Functions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673992-7787-963F-9AC5-4F3C2B0F95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28" r="2540"/>
          <a:stretch/>
        </p:blipFill>
        <p:spPr>
          <a:xfrm>
            <a:off x="9512382" y="4078717"/>
            <a:ext cx="2452016" cy="26598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14298E-D604-11BE-2CE9-49C142A9A9B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946" r="534"/>
          <a:stretch/>
        </p:blipFill>
        <p:spPr>
          <a:xfrm>
            <a:off x="9551035" y="894522"/>
            <a:ext cx="2457512" cy="27196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19EA36-FD1B-E232-4F54-F168E1D8FA0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-3494"/>
          <a:stretch/>
        </p:blipFill>
        <p:spPr>
          <a:xfrm>
            <a:off x="6598140" y="2542803"/>
            <a:ext cx="2846111" cy="297575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2" descr="Gateway Challenge Logo">
            <a:extLst>
              <a:ext uri="{FF2B5EF4-FFF2-40B4-BE49-F238E27FC236}">
                <a16:creationId xmlns:a16="http://schemas.microsoft.com/office/drawing/2014/main" id="{F7300738-A4AA-E0E9-7780-A4A641796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000" b="96667" l="2667" r="96667">
                        <a14:foregroundMark x1="14667" y1="16000" x2="2667" y2="43333"/>
                        <a14:foregroundMark x1="2667" y1="43333" x2="2667" y2="54000"/>
                        <a14:foregroundMark x1="2667" y1="54000" x2="6667" y2="66667"/>
                        <a14:foregroundMark x1="22000" y1="12000" x2="41333" y2="3333"/>
                        <a14:foregroundMark x1="41333" y1="3333" x2="53333" y2="2667"/>
                        <a14:foregroundMark x1="53333" y1="2667" x2="62667" y2="4000"/>
                        <a14:foregroundMark x1="62667" y1="4000" x2="72000" y2="10000"/>
                        <a14:foregroundMark x1="72000" y1="10000" x2="84000" y2="25333"/>
                        <a14:foregroundMark x1="84000" y1="25333" x2="88667" y2="36000"/>
                        <a14:foregroundMark x1="88667" y1="36000" x2="86667" y2="57333"/>
                        <a14:foregroundMark x1="86667" y1="57333" x2="72667" y2="82000"/>
                        <a14:foregroundMark x1="72667" y1="82000" x2="50000" y2="87333"/>
                        <a14:foregroundMark x1="50000" y1="87333" x2="27333" y2="88667"/>
                        <a14:foregroundMark x1="27333" y1="88667" x2="25333" y2="88000"/>
                        <a14:foregroundMark x1="34000" y1="96000" x2="44667" y2="98667"/>
                        <a14:foregroundMark x1="44667" y1="98667" x2="64667" y2="96667"/>
                        <a14:foregroundMark x1="64667" y1="96667" x2="72667" y2="92667"/>
                        <a14:foregroundMark x1="90000" y1="72000" x2="93333" y2="40667"/>
                        <a14:foregroundMark x1="96667" y1="39333" x2="96667" y2="49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472" y="446193"/>
            <a:ext cx="848667" cy="84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NL Moon Challenge">
            <a:extLst>
              <a:ext uri="{FF2B5EF4-FFF2-40B4-BE49-F238E27FC236}">
                <a16:creationId xmlns:a16="http://schemas.microsoft.com/office/drawing/2014/main" id="{3F46A248-AAF2-A4AF-0EAB-B57261E30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582" y="2142465"/>
            <a:ext cx="850365" cy="85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FNL Mars Challenge">
            <a:extLst>
              <a:ext uri="{FF2B5EF4-FFF2-40B4-BE49-F238E27FC236}">
                <a16:creationId xmlns:a16="http://schemas.microsoft.com/office/drawing/2014/main" id="{48C93E79-0578-A994-55C2-6A61598CB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667" b="94667" l="2454" r="96933">
                        <a14:foregroundMark x1="3681" y1="57333" x2="3067" y2="43333"/>
                        <a14:foregroundMark x1="3067" y1="43333" x2="7362" y2="30000"/>
                        <a14:foregroundMark x1="7362" y1="30000" x2="14110" y2="19333"/>
                        <a14:foregroundMark x1="14110" y1="19333" x2="23313" y2="11333"/>
                        <a14:foregroundMark x1="23313" y1="11333" x2="34356" y2="6667"/>
                        <a14:foregroundMark x1="34356" y1="6667" x2="46626" y2="4667"/>
                        <a14:foregroundMark x1="46626" y1="4667" x2="58896" y2="6667"/>
                        <a14:foregroundMark x1="58896" y1="6667" x2="79141" y2="22667"/>
                        <a14:foregroundMark x1="79141" y1="22667" x2="81595" y2="27333"/>
                        <a14:foregroundMark x1="9816" y1="40000" x2="9816" y2="65333"/>
                        <a14:foregroundMark x1="9816" y1="65333" x2="15951" y2="76667"/>
                        <a14:foregroundMark x1="15951" y1="76667" x2="30061" y2="80667"/>
                        <a14:foregroundMark x1="33742" y1="90000" x2="47853" y2="92667"/>
                        <a14:foregroundMark x1="47853" y1="92667" x2="54601" y2="92000"/>
                        <a14:foregroundMark x1="6748" y1="70667" x2="3067" y2="64000"/>
                        <a14:foregroundMark x1="92025" y1="63333" x2="93865" y2="68667"/>
                        <a14:foregroundMark x1="76687" y1="89333" x2="84049" y2="86667"/>
                        <a14:foregroundMark x1="71779" y1="86667" x2="62577" y2="78000"/>
                        <a14:foregroundMark x1="55215" y1="96000" x2="44172" y2="95333"/>
                        <a14:foregroundMark x1="44172" y1="95333" x2="43558" y2="95333"/>
                        <a14:foregroundMark x1="24540" y1="88667" x2="35583" y2="74667"/>
                        <a14:foregroundMark x1="39264" y1="80667" x2="36810" y2="77333"/>
                        <a14:foregroundMark x1="19018" y1="70667" x2="19632" y2="66000"/>
                        <a14:foregroundMark x1="93252" y1="68000" x2="92025" y2="72667"/>
                        <a14:foregroundMark x1="92025" y1="72000" x2="78528" y2="70000"/>
                        <a14:foregroundMark x1="49080" y1="2667" x2="42945" y2="2667"/>
                        <a14:foregroundMark x1="96319" y1="62667" x2="96933" y2="6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674" y="3577926"/>
            <a:ext cx="835391" cy="76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32439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42297" y="1089547"/>
            <a:ext cx="3861956" cy="552991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dirty="0">
                <a:latin typeface="+mj-lt"/>
              </a:rPr>
              <a:t>Steps in Gathering Project Information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Set goals &amp; objectives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List the tasks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Estimate duration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Determine sequence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Assign resources</a:t>
            </a:r>
            <a:br>
              <a:rPr lang="en-US" altLang="en-US" dirty="0">
                <a:latin typeface="+mj-lt"/>
              </a:rPr>
            </a:br>
            <a:r>
              <a:rPr lang="en-US" altLang="en-US" dirty="0">
                <a:latin typeface="+mj-lt"/>
              </a:rPr>
              <a:t/>
            </a:r>
            <a:br>
              <a:rPr lang="en-US" altLang="en-US" dirty="0">
                <a:latin typeface="+mj-lt"/>
              </a:rPr>
            </a:br>
            <a:endParaRPr lang="en-US" altLang="en-US" dirty="0">
              <a:latin typeface="+mj-lt"/>
            </a:endParaRPr>
          </a:p>
          <a:p>
            <a:pPr marL="0" indent="0">
              <a:buNone/>
            </a:pPr>
            <a:r>
              <a:rPr lang="en-US" altLang="en-US" dirty="0">
                <a:latin typeface="+mj-lt"/>
              </a:rPr>
              <a:t>Entering General Information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Set up calendars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Project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Resource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129210"/>
            <a:ext cx="11412773" cy="844826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Planning a Project and Creating the Schedule</a:t>
            </a:r>
          </a:p>
        </p:txBody>
      </p:sp>
    </p:spTree>
    <p:extLst>
      <p:ext uri="{BB962C8B-B14F-4D97-AF65-F5344CB8AC3E}">
        <p14:creationId xmlns:p14="http://schemas.microsoft.com/office/powerpoint/2010/main" val="40229723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42297" y="1089547"/>
            <a:ext cx="3861956" cy="552991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dirty="0">
                <a:latin typeface="+mj-lt"/>
              </a:rPr>
              <a:t>Steps in Gathering Project Information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Set goals &amp; objectives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List the tasks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Estimate duration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Determine sequence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Assign resources</a:t>
            </a:r>
            <a:br>
              <a:rPr lang="en-US" altLang="en-US" dirty="0">
                <a:latin typeface="+mj-lt"/>
              </a:rPr>
            </a:br>
            <a:r>
              <a:rPr lang="en-US" altLang="en-US" dirty="0">
                <a:latin typeface="+mj-lt"/>
              </a:rPr>
              <a:t/>
            </a:r>
            <a:br>
              <a:rPr lang="en-US" altLang="en-US" dirty="0">
                <a:latin typeface="+mj-lt"/>
              </a:rPr>
            </a:br>
            <a:endParaRPr lang="en-US" altLang="en-US" dirty="0">
              <a:latin typeface="+mj-lt"/>
            </a:endParaRPr>
          </a:p>
          <a:p>
            <a:pPr marL="0" indent="0">
              <a:buNone/>
            </a:pPr>
            <a:r>
              <a:rPr lang="en-US" altLang="en-US" dirty="0">
                <a:latin typeface="+mj-lt"/>
              </a:rPr>
              <a:t>Entering General Information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Set up calendars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Project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Resource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129210"/>
            <a:ext cx="11412773" cy="844826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Planning a Project and Creating the Schedule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 bwMode="auto">
          <a:xfrm>
            <a:off x="5098774" y="905672"/>
            <a:ext cx="6954077" cy="58529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xtLst>
            <a:ext uri="{909E8E84-426E-40dd-AFC4-6F175D3DCCD1}"/>
            <a:ext uri="{91240B29-F687-4f45-9708-019B960494DF}"/>
            <a:ext uri="{FAA26D3D-D897-4be2-8F04-BA451C77F1D7}"/>
          </a:ex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DA7722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8788" indent="-2254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DA7722"/>
              </a:buClr>
              <a:buFont typeface="Apple Symbols" panose="02000000000000000000" pitchFamily="2" charset="-79"/>
              <a:buChar char="⎻"/>
              <a:tabLst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35000" indent="-17621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DA7722"/>
              </a:buClr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00100" indent="-1651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DA7722"/>
              </a:buClr>
              <a:buFont typeface="Apple Symbols" panose="02000000000000000000" pitchFamily="2" charset="-79"/>
              <a:buChar char="⎻"/>
              <a:tabLst/>
              <a:defRPr sz="18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976313" indent="-17621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DA7722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+mj-lt"/>
              </a:rPr>
              <a:t>FNL</a:t>
            </a:r>
          </a:p>
          <a:p>
            <a:pPr lvl="1">
              <a:buClrTx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latin typeface="+mj-lt"/>
              </a:rPr>
              <a:t>Competition requirements and</a:t>
            </a:r>
            <a:r>
              <a:rPr lang="en-US" altLang="en-US" dirty="0">
                <a:solidFill>
                  <a:schemeClr val="tx1"/>
                </a:solidFill>
                <a:latin typeface="+mj-lt"/>
              </a:rPr>
              <a:t> Deliverables (Student Handbook)</a:t>
            </a:r>
          </a:p>
          <a:p>
            <a:pPr lvl="1">
              <a:buClr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Set goals &amp; objectives</a:t>
            </a:r>
          </a:p>
          <a:p>
            <a:pPr lvl="2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Find what is needed for Proposal, PDR, CDR, FRR (each milestone)</a:t>
            </a:r>
          </a:p>
          <a:p>
            <a:pPr lvl="1">
              <a:buClr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Set up calendars</a:t>
            </a:r>
          </a:p>
          <a:p>
            <a:pPr lvl="1">
              <a:buClr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List the tasks</a:t>
            </a:r>
          </a:p>
          <a:p>
            <a:pPr lvl="2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Presentations and Reports</a:t>
            </a:r>
          </a:p>
          <a:p>
            <a:pPr lvl="2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Vehicle Requirements </a:t>
            </a:r>
          </a:p>
          <a:p>
            <a:pPr lvl="2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Payload Requirements</a:t>
            </a:r>
          </a:p>
          <a:p>
            <a:pPr lvl="2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Budget</a:t>
            </a:r>
          </a:p>
          <a:p>
            <a:pPr lvl="1">
              <a:buClr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Estimate duration</a:t>
            </a:r>
          </a:p>
          <a:p>
            <a:pPr lvl="1">
              <a:buClr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Outline steps needed to accomplish each task</a:t>
            </a:r>
          </a:p>
          <a:p>
            <a:pPr lvl="1">
              <a:buClr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Assign resources</a:t>
            </a:r>
          </a:p>
          <a:p>
            <a:pPr lvl="2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Team member tasks and communication</a:t>
            </a:r>
          </a:p>
        </p:txBody>
      </p:sp>
      <p:sp>
        <p:nvSpPr>
          <p:cNvPr id="8" name="Right Arrow 7"/>
          <p:cNvSpPr/>
          <p:nvPr/>
        </p:nvSpPr>
        <p:spPr>
          <a:xfrm>
            <a:off x="4283765" y="2686655"/>
            <a:ext cx="735496" cy="2335696"/>
          </a:xfrm>
          <a:prstGeom prst="rightArrow">
            <a:avLst>
              <a:gd name="adj1" fmla="val 35532"/>
              <a:gd name="adj2" fmla="val 50000"/>
            </a:avLst>
          </a:prstGeom>
          <a:solidFill>
            <a:srgbClr val="C823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974765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4317" y="1168400"/>
            <a:ext cx="4786295" cy="558455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en-US" sz="3100" dirty="0">
                <a:latin typeface="+mj-lt"/>
              </a:rPr>
              <a:t>What are Milestones?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An important event signifying measureable progress toward, or achievement of, an activity, task or objective. By definition milestones have no duration.</a:t>
            </a:r>
          </a:p>
          <a:p>
            <a:pPr lvl="1">
              <a:buFontTx/>
              <a:buNone/>
            </a:pPr>
            <a:endParaRPr lang="en-US" altLang="en-US" dirty="0">
              <a:latin typeface="+mj-lt"/>
            </a:endParaRPr>
          </a:p>
          <a:p>
            <a:pPr marL="0" indent="0">
              <a:buNone/>
            </a:pPr>
            <a:r>
              <a:rPr lang="en-US" altLang="en-US" sz="3100" dirty="0">
                <a:latin typeface="+mj-lt"/>
              </a:rPr>
              <a:t>Milestones - Characteristics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Demonstrate accomplishment of work scope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Indicate to external stakeholders that progress is being made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Signify the achievement of major objectives such as the completion of a design review, finish of a test, or delivery of a component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Represent the retirement of risk such as the completion of a life test, receipt of a long lead component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109330"/>
            <a:ext cx="11412773" cy="944743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Defining the FNL Project/Challenge </a:t>
            </a:r>
          </a:p>
        </p:txBody>
      </p:sp>
    </p:spTree>
    <p:extLst>
      <p:ext uri="{BB962C8B-B14F-4D97-AF65-F5344CB8AC3E}">
        <p14:creationId xmlns:p14="http://schemas.microsoft.com/office/powerpoint/2010/main" val="40104832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4317" y="1168400"/>
            <a:ext cx="4786295" cy="558455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en-US" sz="3100" dirty="0">
                <a:latin typeface="+mj-lt"/>
              </a:rPr>
              <a:t>What are Milestones?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An important event signifying measureable progress toward, or achievement of, an activity, task or objective. By definition milestones have no duration.</a:t>
            </a:r>
          </a:p>
          <a:p>
            <a:pPr lvl="1">
              <a:buFontTx/>
              <a:buNone/>
            </a:pPr>
            <a:endParaRPr lang="en-US" altLang="en-US" dirty="0">
              <a:latin typeface="+mj-lt"/>
            </a:endParaRPr>
          </a:p>
          <a:p>
            <a:pPr marL="0" indent="0">
              <a:buNone/>
            </a:pPr>
            <a:r>
              <a:rPr lang="en-US" altLang="en-US" sz="3100" dirty="0">
                <a:latin typeface="+mj-lt"/>
              </a:rPr>
              <a:t>Milestones - Characteristics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Demonstrate accomplishment of work scope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Indicate to external stakeholders that progress is being made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Signify the achievement of major objectives such as the completion of a design review, finish of a test, or delivery of a component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Represent the retirement of risk such as the completion of a life test, receipt of a long lead component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109330"/>
            <a:ext cx="11412773" cy="944743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Defining the FNL Project/Challenge </a:t>
            </a:r>
          </a:p>
        </p:txBody>
      </p:sp>
      <p:sp>
        <p:nvSpPr>
          <p:cNvPr id="4" name="Content Placeholder 1"/>
          <p:cNvSpPr txBox="1">
            <a:spLocks/>
          </p:cNvSpPr>
          <p:nvPr/>
        </p:nvSpPr>
        <p:spPr bwMode="auto">
          <a:xfrm>
            <a:off x="5903844" y="1054073"/>
            <a:ext cx="6132442" cy="56988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xtLst>
            <a:ext uri="{909E8E84-426E-40dd-AFC4-6F175D3DCCD1}"/>
            <a:ext uri="{91240B29-F687-4f45-9708-019B960494DF}"/>
            <a:ext uri="{FAA26D3D-D897-4be2-8F04-BA451C77F1D7}"/>
          </a:extLst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DA7722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8788" indent="-2254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DA7722"/>
              </a:buClr>
              <a:buFont typeface="Apple Symbols" panose="02000000000000000000" pitchFamily="2" charset="-79"/>
              <a:buChar char="⎻"/>
              <a:tabLst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35000" indent="-17621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DA7722"/>
              </a:buClr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00100" indent="-1651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DA7722"/>
              </a:buClr>
              <a:buFont typeface="Apple Symbols" panose="02000000000000000000" pitchFamily="2" charset="-79"/>
              <a:buChar char="⎻"/>
              <a:tabLst/>
              <a:defRPr sz="18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976313" indent="-17621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DA7722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Tx/>
              <a:buFont typeface="Wingdings" panose="05000000000000000000" pitchFamily="2" charset="2"/>
              <a:buChar char="Ø"/>
            </a:pPr>
            <a:r>
              <a:rPr lang="en-US" altLang="en-US" sz="2600" dirty="0">
                <a:solidFill>
                  <a:schemeClr val="tx1"/>
                </a:solidFill>
                <a:latin typeface="+mj-lt"/>
              </a:rPr>
              <a:t>FNL Milestones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altLang="en-US" sz="2600" dirty="0">
                <a:solidFill>
                  <a:schemeClr val="tx1"/>
                </a:solidFill>
                <a:latin typeface="+mj-lt"/>
              </a:rPr>
              <a:t>Proposal, PDR, CDR, FRR, PLAR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Student Handbook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Identify Criteria and Expectations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Know WSGC deadlines.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Document progress along the way to each deadline </a:t>
            </a:r>
          </a:p>
          <a:p>
            <a:pPr lvl="1">
              <a:buClrTx/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Progress</a:t>
            </a:r>
          </a:p>
          <a:p>
            <a:pPr lvl="2">
              <a:buClrTx/>
              <a:buFont typeface="Courier New" panose="02070309020205020404" pitchFamily="49" charset="0"/>
              <a:buChar char="o"/>
            </a:pPr>
            <a:r>
              <a:rPr lang="en-US" altLang="en-US" sz="2200" dirty="0">
                <a:solidFill>
                  <a:schemeClr val="tx1"/>
                </a:solidFill>
                <a:latin typeface="+mj-lt"/>
              </a:rPr>
              <a:t>How are you meeting objectives and requirements</a:t>
            </a:r>
          </a:p>
          <a:p>
            <a:pPr lvl="2">
              <a:buClrTx/>
              <a:buFont typeface="Courier New" panose="02070309020205020404" pitchFamily="49" charset="0"/>
              <a:buChar char="o"/>
            </a:pPr>
            <a:r>
              <a:rPr lang="en-US" altLang="en-US" sz="2200" dirty="0">
                <a:solidFill>
                  <a:schemeClr val="tx1"/>
                </a:solidFill>
                <a:latin typeface="+mj-lt"/>
              </a:rPr>
              <a:t>Maintain accountability for each task </a:t>
            </a:r>
          </a:p>
          <a:p>
            <a:pPr lvl="2">
              <a:buClrTx/>
              <a:buFont typeface="Courier New" panose="02070309020205020404" pitchFamily="49" charset="0"/>
              <a:buChar char="o"/>
            </a:pPr>
            <a:r>
              <a:rPr lang="en-US" altLang="en-US" sz="2200" dirty="0">
                <a:solidFill>
                  <a:schemeClr val="tx1"/>
                </a:solidFill>
                <a:latin typeface="+mj-lt"/>
              </a:rPr>
              <a:t>Risks: challenges or problems (know who to contact)</a:t>
            </a:r>
          </a:p>
        </p:txBody>
      </p:sp>
      <p:sp>
        <p:nvSpPr>
          <p:cNvPr id="5" name="Right Arrow 4"/>
          <p:cNvSpPr/>
          <p:nvPr/>
        </p:nvSpPr>
        <p:spPr>
          <a:xfrm>
            <a:off x="5014345" y="2738492"/>
            <a:ext cx="851774" cy="2335696"/>
          </a:xfrm>
          <a:prstGeom prst="rightArrow">
            <a:avLst>
              <a:gd name="adj1" fmla="val 35532"/>
              <a:gd name="adj2" fmla="val 50000"/>
            </a:avLst>
          </a:prstGeom>
          <a:solidFill>
            <a:srgbClr val="C823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97811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8900" y="844826"/>
            <a:ext cx="6073361" cy="592427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anchor="ctr"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Break Project into Tasks and Milestones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Scope project first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Create list of tasks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Use experienced staff  to plan the project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Tasks 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Activities that must be finished to achieve end result of the project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Take project from event to event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May include reviews &amp; walk through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Tasks - Characteristics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Precise and detailed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Significant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Appropriate level of detail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Task scope and assumptions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Defining Tasks 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Top down 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altLang="en-US" sz="2100" dirty="0">
                <a:latin typeface="+mj-lt"/>
              </a:rPr>
              <a:t>start with major project phase 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altLang="en-US" sz="2100" dirty="0">
                <a:latin typeface="+mj-lt"/>
              </a:rPr>
              <a:t>add details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Bottom up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altLang="en-US" sz="2100" dirty="0">
                <a:latin typeface="+mj-lt"/>
              </a:rPr>
              <a:t>list all tasks group into phases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33381" y="4536383"/>
            <a:ext cx="1858619" cy="1815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Consider using notecards </a:t>
            </a:r>
            <a:r>
              <a:rPr kumimoji="0" lang="en-US" sz="16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 or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Post-It to visualize your activities on the wall when discussing them within your </a:t>
            </a:r>
            <a:r>
              <a:rPr lang="en-US" sz="1600" dirty="0">
                <a:latin typeface="Cambria" panose="02040503050406030204" pitchFamily="18" charset="0"/>
              </a:rPr>
              <a:t>team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485743" y="188499"/>
            <a:ext cx="11412773" cy="74522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  <a:ext uri="{FAA26D3D-D897-4be2-8F04-BA451C77F1D7}"/>
          </a:extLst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 baseline="0">
                <a:solidFill>
                  <a:srgbClr val="C823AC"/>
                </a:solidFill>
                <a:effectLst>
                  <a:outerShdw blurRad="50800" dist="50800" dir="2700000" algn="tl" rotWithShape="0">
                    <a:prstClr val="black">
                      <a:alpha val="74000"/>
                    </a:prst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/>
              <a:t>Defining the FNL Project/Challenge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741728" y="-439158"/>
            <a:ext cx="2868568" cy="57319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9857" y="4169796"/>
            <a:ext cx="5423524" cy="254905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482030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42297" y="1069675"/>
            <a:ext cx="4364412" cy="529661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b="1" dirty="0">
                <a:latin typeface="+mj-lt"/>
              </a:rPr>
              <a:t>Determining Task Duration</a:t>
            </a:r>
            <a:r>
              <a:rPr lang="en-US" altLang="en-US" b="1" i="1" dirty="0">
                <a:latin typeface="+mj-lt"/>
              </a:rPr>
              <a:t>: period between start and end of task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+mj-lt"/>
              </a:rPr>
              <a:t>Do’s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Apply realistic estimates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Consider each task independently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Consider experience of the assigned resource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Estimate in units [e.g., hours, days]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Assume normal working conditions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Match resource with type of task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Consider task complexi</a:t>
            </a:r>
            <a:r>
              <a:rPr lang="en-US" altLang="en-US" sz="1800" dirty="0">
                <a:latin typeface="+mj-lt"/>
              </a:rPr>
              <a:t>ty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157663"/>
            <a:ext cx="11412773" cy="696850"/>
          </a:xfrm>
        </p:spPr>
        <p:txBody>
          <a:bodyPr>
            <a:normAutofit/>
          </a:bodyPr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Estimating Tasks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761771" y="3399158"/>
            <a:ext cx="3078916" cy="37815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70897" y="841347"/>
            <a:ext cx="3661351" cy="396560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9014208" y="94065"/>
            <a:ext cx="2920168" cy="35394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>
                <a:latin typeface="+mj-lt"/>
              </a:rPr>
              <a:t>Structures</a:t>
            </a:r>
          </a:p>
          <a:p>
            <a:r>
              <a:rPr lang="en-US" sz="1400" dirty="0">
                <a:latin typeface="+mj-lt"/>
              </a:rPr>
              <a:t>Systems</a:t>
            </a:r>
          </a:p>
          <a:p>
            <a:r>
              <a:rPr lang="en-US" sz="1400" dirty="0">
                <a:latin typeface="+mj-lt"/>
              </a:rPr>
              <a:t>Materials: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Parts &amp; Subassemblies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Nose Cones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Airframes &amp; Couplers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Motor Tubes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Motor Retainers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Centering Rings &amp; Bulk Plates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Fins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Rail Buttons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Construction Techniques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Design Considerations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Stability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Center of Gravity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+mj-lt"/>
              </a:rPr>
              <a:t>Center of Pressure</a:t>
            </a:r>
          </a:p>
        </p:txBody>
      </p:sp>
    </p:spTree>
    <p:extLst>
      <p:ext uri="{BB962C8B-B14F-4D97-AF65-F5344CB8AC3E}">
        <p14:creationId xmlns:p14="http://schemas.microsoft.com/office/powerpoint/2010/main" val="39977284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42297" y="885372"/>
            <a:ext cx="3802865" cy="577384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Task Dependencies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Task sequence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Task relationship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Lead or Lag time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Constraint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altLang="en-US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Task Sequence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What tasks must be finished before another?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Predecessor - successor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altLang="en-US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Task Relationships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What are the related tasks?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99170"/>
            <a:ext cx="11412773" cy="786201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Sequencing Tasks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88944" y="218133"/>
            <a:ext cx="2664603" cy="43304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6261653" y="6560188"/>
            <a:ext cx="59303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+mj-lt"/>
              </a:rPr>
              <a:t>https://www.nasa.gov/sites/default/files/atoms/files/sl_video_instruction_book.pdf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78307" y="3365368"/>
            <a:ext cx="1821312" cy="26645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276193" y="4217614"/>
            <a:ext cx="2080489" cy="26046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3116" y="1083183"/>
            <a:ext cx="3279932" cy="540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532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939" y="762556"/>
            <a:ext cx="6549887" cy="609544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+mj-lt"/>
              </a:rPr>
              <a:t>Assigning People, Equipment and Costs to Tasks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Point of Contact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Who will do the task?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When are they needed?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+mj-lt"/>
              </a:rPr>
              <a:t>Resource Requirements - Considerations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Facility – Labs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Skills required - specialist/consultants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altLang="en-US" dirty="0">
                <a:latin typeface="+mj-lt"/>
              </a:rPr>
              <a:t>Mentors or Advisors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Team Schedules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Number of resources required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Types of other resources required - (e.g. equipment)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+mj-lt"/>
              </a:rPr>
              <a:t>Estimating Costs - Considerations - Why Plan Costs? </a:t>
            </a:r>
            <a:r>
              <a:rPr lang="en-US" altLang="en-US" sz="2400" dirty="0">
                <a:latin typeface="+mj-lt"/>
                <a:sym typeface="Wingdings" panose="05000000000000000000" pitchFamily="2" charset="2"/>
              </a:rPr>
              <a:t> Budget</a:t>
            </a:r>
            <a:endParaRPr lang="en-US" altLang="en-US" sz="2400" dirty="0">
              <a:latin typeface="+mj-lt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Equipment costs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Other costs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+mj-lt"/>
              </a:rPr>
              <a:t>Are costs fixed or variable?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71209"/>
            <a:ext cx="11412773" cy="888240"/>
          </a:xfrm>
        </p:spPr>
        <p:txBody>
          <a:bodyPr>
            <a:normAutofit/>
          </a:bodyPr>
          <a:lstStyle/>
          <a:p>
            <a:r>
              <a:rPr lang="en-US" alt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Assigning Resources</a:t>
            </a:r>
            <a:endParaRPr lang="en-US" u="sng" dirty="0">
              <a:solidFill>
                <a:srgbClr val="C823A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711760" y="-729595"/>
            <a:ext cx="2791195" cy="61692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0655" y="3867720"/>
            <a:ext cx="5095461" cy="28644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10711886" y="6455196"/>
            <a:ext cx="10734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+mj-lt"/>
              </a:rPr>
              <a:t>Google image</a:t>
            </a:r>
          </a:p>
        </p:txBody>
      </p:sp>
    </p:spTree>
    <p:extLst>
      <p:ext uri="{BB962C8B-B14F-4D97-AF65-F5344CB8AC3E}">
        <p14:creationId xmlns:p14="http://schemas.microsoft.com/office/powerpoint/2010/main" val="590673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42295" y="1103770"/>
            <a:ext cx="11602961" cy="561508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Why Plan? -  Time-consuming, but critical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Schedule management is a critical component of project planning and control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FNL: know your target deadlines and work to develop a task schedule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Schedules are part of project baselines, and critical milestone completions often are important project events that are reported to stakeholders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FNL: know in advance what is needed (</a:t>
            </a:r>
            <a:r>
              <a:rPr lang="en-US" altLang="en-US" dirty="0" err="1">
                <a:latin typeface="+mj-lt"/>
              </a:rPr>
              <a:t>ie</a:t>
            </a:r>
            <a:r>
              <a:rPr lang="en-US" altLang="en-US" dirty="0">
                <a:latin typeface="+mj-lt"/>
              </a:rPr>
              <a:t> Handbook)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Schedule development and control starts with the objectives, assumptions, activity definition, task order, &amp; duration estimation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FNL: have a complete overview of all activities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>
                <a:latin typeface="+mj-lt"/>
              </a:rPr>
              <a:t>Understand the basics of Rocketry </a:t>
            </a:r>
            <a:r>
              <a:rPr lang="en-US" altLang="en-US" dirty="0">
                <a:latin typeface="+mj-lt"/>
                <a:sym typeface="Wingdings" panose="05000000000000000000" pitchFamily="2" charset="2"/>
              </a:rPr>
              <a:t> know handbook and other rocketry resources. Tool and Tips. Workshops. </a:t>
            </a:r>
            <a:endParaRPr lang="en-US" altLang="en-US" dirty="0"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109330"/>
            <a:ext cx="11412773" cy="844827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 Management - 1</a:t>
            </a:r>
          </a:p>
        </p:txBody>
      </p:sp>
    </p:spTree>
    <p:extLst>
      <p:ext uri="{BB962C8B-B14F-4D97-AF65-F5344CB8AC3E}">
        <p14:creationId xmlns:p14="http://schemas.microsoft.com/office/powerpoint/2010/main" val="14163158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42296" y="1113183"/>
            <a:ext cx="11547945" cy="546014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+mj-lt"/>
              </a:rPr>
              <a:t>Plan ahead and identify steps early to determine reasonable schedules and to limit future schedule risk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+mj-lt"/>
              </a:rPr>
              <a:t>Team progress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+mj-lt"/>
              </a:rPr>
              <a:t>Keep schedule updated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+mj-lt"/>
              </a:rPr>
              <a:t>Check in with each member of your team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+mj-lt"/>
              </a:rPr>
              <a:t>Faculty member check ins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+mj-lt"/>
              </a:rPr>
              <a:t>Include all internal and external critical milestones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3200" dirty="0">
                <a:latin typeface="+mj-lt"/>
              </a:rPr>
              <a:t>Ensure objectives are accomplished within project commitments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+mj-lt"/>
              </a:rPr>
              <a:t>Follow handbook milestone guidelines as those are the requirements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+mj-lt"/>
              </a:rPr>
              <a:t>Utilize the tools you are being taught in your studies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178904"/>
            <a:ext cx="11412773" cy="824948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 Management - 2</a:t>
            </a:r>
          </a:p>
        </p:txBody>
      </p:sp>
    </p:spTree>
    <p:extLst>
      <p:ext uri="{BB962C8B-B14F-4D97-AF65-F5344CB8AC3E}">
        <p14:creationId xmlns:p14="http://schemas.microsoft.com/office/powerpoint/2010/main" val="27014523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343" y="33098"/>
            <a:ext cx="11412773" cy="968280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 of Top Level Schedule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305" y="902088"/>
            <a:ext cx="10549581" cy="58064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329960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49087"/>
            <a:ext cx="10515600" cy="1093305"/>
          </a:xfrm>
        </p:spPr>
        <p:txBody>
          <a:bodyPr/>
          <a:lstStyle/>
          <a:p>
            <a:r>
              <a:rPr lang="en-US" alt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Risks, Issues, and Opportunities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>
          <a:xfrm>
            <a:off x="500269" y="1169642"/>
            <a:ext cx="11257721" cy="389931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Risk Management: Planning for the “bad things” that </a:t>
            </a:r>
            <a:r>
              <a:rPr lang="en-US" altLang="en-US" u="sng" dirty="0">
                <a:latin typeface="+mj-lt"/>
              </a:rPr>
              <a:t>may</a:t>
            </a:r>
            <a:r>
              <a:rPr lang="en-US" altLang="en-US" dirty="0">
                <a:latin typeface="+mj-lt"/>
              </a:rPr>
              <a:t> occur during the project’s life cycle</a:t>
            </a:r>
            <a:br>
              <a:rPr lang="en-US" altLang="en-US" dirty="0">
                <a:latin typeface="+mj-lt"/>
              </a:rPr>
            </a:br>
            <a:endParaRPr lang="en-US" altLang="en-US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Issue Management: Addressing events that </a:t>
            </a:r>
            <a:r>
              <a:rPr lang="en-US" altLang="en-US" u="sng" dirty="0">
                <a:latin typeface="+mj-lt"/>
              </a:rPr>
              <a:t>have</a:t>
            </a:r>
            <a:r>
              <a:rPr lang="en-US" altLang="en-US" dirty="0">
                <a:latin typeface="+mj-lt"/>
              </a:rPr>
              <a:t> occurred during the project’s life cycle </a:t>
            </a:r>
            <a:br>
              <a:rPr lang="en-US" altLang="en-US" dirty="0">
                <a:latin typeface="+mj-lt"/>
              </a:rPr>
            </a:br>
            <a:endParaRPr lang="en-US" altLang="en-US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+mj-lt"/>
              </a:rPr>
              <a:t>Opportunity Management: Seeking “good things” that may benefit the project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altLang="en-US" dirty="0">
              <a:latin typeface="+mj-lt"/>
            </a:endParaRPr>
          </a:p>
          <a:p>
            <a:pPr lvl="1">
              <a:buFont typeface="Wingdings" panose="05000000000000000000" pitchFamily="2" charset="2"/>
              <a:buChar char="Ø"/>
            </a:pPr>
            <a:endParaRPr lang="en-US" altLang="en-US" dirty="0">
              <a:latin typeface="+mj-lt"/>
            </a:endParaRPr>
          </a:p>
        </p:txBody>
      </p:sp>
      <p:sp>
        <p:nvSpPr>
          <p:cNvPr id="100356" name="AutoShape 4"/>
          <p:cNvSpPr>
            <a:spLocks noChangeArrowheads="1"/>
          </p:cNvSpPr>
          <p:nvPr/>
        </p:nvSpPr>
        <p:spPr bwMode="auto">
          <a:xfrm>
            <a:off x="2174876" y="5173663"/>
            <a:ext cx="1952625" cy="1187450"/>
          </a:xfrm>
          <a:prstGeom prst="cube">
            <a:avLst>
              <a:gd name="adj" fmla="val 25000"/>
            </a:avLst>
          </a:prstGeom>
          <a:solidFill>
            <a:srgbClr val="C823AC">
              <a:alpha val="64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Identify</a:t>
            </a:r>
          </a:p>
        </p:txBody>
      </p:sp>
      <p:sp>
        <p:nvSpPr>
          <p:cNvPr id="100357" name="AutoShape 5"/>
          <p:cNvSpPr>
            <a:spLocks noChangeArrowheads="1"/>
          </p:cNvSpPr>
          <p:nvPr/>
        </p:nvSpPr>
        <p:spPr bwMode="auto">
          <a:xfrm>
            <a:off x="4241801" y="5173663"/>
            <a:ext cx="1952625" cy="1187450"/>
          </a:xfrm>
          <a:prstGeom prst="cube">
            <a:avLst>
              <a:gd name="adj" fmla="val 25000"/>
            </a:avLst>
          </a:prstGeom>
          <a:solidFill>
            <a:srgbClr val="C823AC">
              <a:alpha val="64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Analyze</a:t>
            </a:r>
          </a:p>
        </p:txBody>
      </p:sp>
      <p:sp>
        <p:nvSpPr>
          <p:cNvPr id="100358" name="AutoShape 6"/>
          <p:cNvSpPr>
            <a:spLocks noChangeArrowheads="1"/>
          </p:cNvSpPr>
          <p:nvPr/>
        </p:nvSpPr>
        <p:spPr bwMode="auto">
          <a:xfrm>
            <a:off x="6276976" y="5173663"/>
            <a:ext cx="1952625" cy="1187450"/>
          </a:xfrm>
          <a:prstGeom prst="cube">
            <a:avLst>
              <a:gd name="adj" fmla="val 25000"/>
            </a:avLst>
          </a:prstGeom>
          <a:solidFill>
            <a:srgbClr val="C823AC">
              <a:alpha val="64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Plan</a:t>
            </a:r>
          </a:p>
        </p:txBody>
      </p:sp>
      <p:sp>
        <p:nvSpPr>
          <p:cNvPr id="100359" name="AutoShape 7"/>
          <p:cNvSpPr>
            <a:spLocks noChangeArrowheads="1"/>
          </p:cNvSpPr>
          <p:nvPr/>
        </p:nvSpPr>
        <p:spPr bwMode="auto">
          <a:xfrm>
            <a:off x="8294689" y="5173663"/>
            <a:ext cx="1952625" cy="1187450"/>
          </a:xfrm>
          <a:prstGeom prst="cube">
            <a:avLst>
              <a:gd name="adj" fmla="val 25000"/>
            </a:avLst>
          </a:prstGeom>
          <a:solidFill>
            <a:srgbClr val="C823AC">
              <a:alpha val="64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alt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Implement</a:t>
            </a:r>
          </a:p>
        </p:txBody>
      </p:sp>
    </p:spTree>
    <p:extLst>
      <p:ext uri="{BB962C8B-B14F-4D97-AF65-F5344CB8AC3E}">
        <p14:creationId xmlns:p14="http://schemas.microsoft.com/office/powerpoint/2010/main" val="3011291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4920" y="3993"/>
            <a:ext cx="11472204" cy="910408"/>
          </a:xfrm>
        </p:spPr>
        <p:txBody>
          <a:bodyPr/>
          <a:lstStyle/>
          <a:p>
            <a:r>
              <a:rPr lang="en-US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Helpful Collaboration Tools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69601" y="1210046"/>
            <a:ext cx="5036813" cy="478108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+mj-lt"/>
              </a:rPr>
              <a:t>Drive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+mj-lt"/>
              </a:rPr>
              <a:t>Calendar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+mj-lt"/>
              </a:rPr>
              <a:t>Photos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+mj-lt"/>
              </a:rPr>
              <a:t>Docs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+mj-lt"/>
              </a:rPr>
              <a:t>Sheets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+mj-lt"/>
              </a:rPr>
              <a:t>Slides</a:t>
            </a:r>
          </a:p>
          <a:p>
            <a:endParaRPr lang="en-US" dirty="0"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pic>
        <p:nvPicPr>
          <p:cNvPr id="5" name="Picture 4" descr="Workshops (so far!) at THATCamp HBCU | THATCamp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171" y="1639958"/>
            <a:ext cx="3094474" cy="2792894"/>
          </a:xfrm>
          <a:prstGeom prst="rect">
            <a:avLst/>
          </a:prstGeom>
        </p:spPr>
      </p:pic>
      <p:sp>
        <p:nvSpPr>
          <p:cNvPr id="7" name="Content Placeholder 5"/>
          <p:cNvSpPr txBox="1">
            <a:spLocks/>
          </p:cNvSpPr>
          <p:nvPr/>
        </p:nvSpPr>
        <p:spPr>
          <a:xfrm>
            <a:off x="5488664" y="774499"/>
            <a:ext cx="6333735" cy="56521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8788" indent="-225425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pple Symbols" panose="02000000000000000000" pitchFamily="2" charset="-79"/>
              <a:buChar char="⎻"/>
              <a:tabLst/>
              <a:defRPr sz="20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3500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800100" indent="-1651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pple Symbols" panose="02000000000000000000" pitchFamily="2" charset="-79"/>
              <a:buChar char="⎻"/>
              <a:tabLst/>
              <a:defRPr sz="16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9763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DA7722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en-US" sz="1800" b="1" dirty="0">
                <a:solidFill>
                  <a:schemeClr val="tx1"/>
                </a:solidFill>
                <a:latin typeface="+mj-lt"/>
              </a:rPr>
              <a:t>The 12 Best Free Project Management Apps*</a:t>
            </a:r>
          </a:p>
          <a:p>
            <a:pPr>
              <a:buClrTx/>
            </a:pPr>
            <a:endParaRPr lang="en-US" sz="1500" b="1" dirty="0">
              <a:solidFill>
                <a:schemeClr val="tx1"/>
              </a:solidFill>
              <a:latin typeface="+mj-lt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3"/>
              </a:rPr>
              <a:t>Trello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</a:t>
            </a:r>
            <a:r>
              <a:rPr lang="en-US" sz="1500" dirty="0" err="1">
                <a:solidFill>
                  <a:schemeClr val="tx1"/>
                </a:solidFill>
                <a:latin typeface="+mj-lt"/>
              </a:rPr>
              <a:t>macOS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, Windows, iOS, Android) for individuals and teams who need a work pipeline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4"/>
              </a:rPr>
              <a:t>MeisterTask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Windows, </a:t>
            </a:r>
            <a:r>
              <a:rPr lang="en-US" sz="1500" dirty="0" err="1">
                <a:solidFill>
                  <a:schemeClr val="tx1"/>
                </a:solidFill>
                <a:latin typeface="+mj-lt"/>
              </a:rPr>
              <a:t>macOS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, iOS, Android) for combining project ideation, planning, and execution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5"/>
              </a:rPr>
              <a:t>KanbanFlow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(Web) for combining </a:t>
            </a:r>
            <a:r>
              <a:rPr lang="en-US" sz="1500" dirty="0" err="1">
                <a:solidFill>
                  <a:schemeClr val="tx1"/>
                </a:solidFill>
                <a:latin typeface="+mj-lt"/>
              </a:rPr>
              <a:t>kanban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, time tracking, and </a:t>
            </a:r>
            <a:r>
              <a:rPr lang="en-US" sz="1500" dirty="0" err="1">
                <a:solidFill>
                  <a:schemeClr val="tx1"/>
                </a:solidFill>
                <a:latin typeface="+mj-lt"/>
              </a:rPr>
              <a:t>Pomodoro</a:t>
            </a:r>
            <a:endParaRPr lang="en-US" sz="1500" dirty="0">
              <a:solidFill>
                <a:schemeClr val="tx1"/>
              </a:solidFill>
              <a:latin typeface="+mj-lt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6"/>
              </a:rPr>
              <a:t>Freedcamp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iOS, Android) for managing all projects and communications in a single tool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7"/>
              </a:rPr>
              <a:t>Asana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iOS, Android) for creating a to-do list powerful enough to manage projects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8"/>
              </a:rPr>
              <a:t>Paymo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Windows, </a:t>
            </a:r>
            <a:r>
              <a:rPr lang="en-US" sz="1500" dirty="0" err="1">
                <a:solidFill>
                  <a:schemeClr val="tx1"/>
                </a:solidFill>
                <a:latin typeface="+mj-lt"/>
              </a:rPr>
              <a:t>macOS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, Linux, iOS, Android) for freelancers who charge by the hour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9"/>
              </a:rPr>
              <a:t>Bitrix24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Windows, macOS, iOS, Android) for classic project management with Gantt charts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10"/>
              </a:rPr>
              <a:t>Wrike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Windows, Mac, iOS, Android) for spreadsheet-like features in a project management app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11"/>
              </a:rPr>
              <a:t>Podio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iOS, Android) for customizing your project management tool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12"/>
              </a:rPr>
              <a:t>Yodiz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iOS, Android) for Agile and Scrum teams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13"/>
              </a:rPr>
              <a:t>Agantty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(Web) for creating Gantt charts quickly and easily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14"/>
              </a:rPr>
              <a:t>AND CO</a:t>
            </a:r>
            <a:r>
              <a:rPr lang="en-US" sz="1500" dirty="0">
                <a:solidFill>
                  <a:schemeClr val="tx1"/>
                </a:solidFill>
                <a:latin typeface="+mj-lt"/>
              </a:rPr>
              <a:t> (Web, macOS, iOS, Android) for projects that require invoicing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endParaRPr lang="en-US" sz="1500" dirty="0">
              <a:solidFill>
                <a:schemeClr val="tx1"/>
              </a:solidFill>
              <a:latin typeface="+mj-lt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tx1"/>
                </a:solidFill>
                <a:latin typeface="+mj-lt"/>
                <a:hlinkClick r:id="rId15"/>
              </a:rPr>
              <a:t>https://zapier.com/blog/free-project-management-software/</a:t>
            </a:r>
            <a:endParaRPr lang="en-US" sz="1500" dirty="0">
              <a:solidFill>
                <a:schemeClr val="tx1"/>
              </a:solidFill>
              <a:latin typeface="+mj-lt"/>
            </a:endParaRPr>
          </a:p>
          <a:p>
            <a:pPr>
              <a:buClrTx/>
            </a:pPr>
            <a:endParaRPr lang="en-US" sz="15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447789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>
            <a:extLst>
              <a:ext uri="{FF2B5EF4-FFF2-40B4-BE49-F238E27FC236}">
                <a16:creationId xmlns:a16="http://schemas.microsoft.com/office/drawing/2014/main" id="{E82778ED-A6DE-EA45-8581-0BA74F32C532}"/>
              </a:ext>
            </a:extLst>
          </p:cNvPr>
          <p:cNvSpPr txBox="1">
            <a:spLocks/>
          </p:cNvSpPr>
          <p:nvPr/>
        </p:nvSpPr>
        <p:spPr>
          <a:xfrm>
            <a:off x="350196" y="187882"/>
            <a:ext cx="11472204" cy="11543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Questions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5903844" y="3509135"/>
            <a:ext cx="4512365" cy="207665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189"/>
            <a:r>
              <a:rPr lang="en-US" sz="3600" b="1" i="1" dirty="0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>
                      <a:alpha val="74000"/>
                    </a:prstClr>
                  </a:outerShdw>
                </a:effectLst>
                <a:latin typeface="Arial" charset="0"/>
                <a:ea typeface="Arial" charset="0"/>
                <a:cs typeface="Arial" charset="0"/>
              </a:rPr>
              <a:t>“Building what we’ve never built before, to discover what we’ve never known before.”</a:t>
            </a:r>
            <a:endParaRPr lang="en-US" sz="3600" i="1" dirty="0">
              <a:solidFill>
                <a:prstClr val="white"/>
              </a:solidFill>
              <a:effectLst>
                <a:outerShdw blurRad="50800" dist="63500" dir="2700000" algn="tl" rotWithShape="0">
                  <a:prstClr val="black">
                    <a:alpha val="74000"/>
                  </a:prstClr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24" r="52690" b="7989"/>
          <a:stretch/>
        </p:blipFill>
        <p:spPr>
          <a:xfrm>
            <a:off x="0" y="754822"/>
            <a:ext cx="3739094" cy="20447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82778ED-A6DE-EA45-8581-0BA74F32C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5400" y="973693"/>
            <a:ext cx="6580809" cy="1452013"/>
          </a:xfrm>
        </p:spPr>
        <p:txBody>
          <a:bodyPr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9134629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5065" y="2511130"/>
            <a:ext cx="9199712" cy="132556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6000" dirty="0"/>
              <a:t>Additional Resources </a:t>
            </a:r>
          </a:p>
        </p:txBody>
      </p:sp>
    </p:spTree>
    <p:extLst>
      <p:ext uri="{BB962C8B-B14F-4D97-AF65-F5344CB8AC3E}">
        <p14:creationId xmlns:p14="http://schemas.microsoft.com/office/powerpoint/2010/main" val="34199872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19269" y="127610"/>
            <a:ext cx="11738113" cy="64008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Definitions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>
          <a:xfrm>
            <a:off x="119269" y="767689"/>
            <a:ext cx="11738113" cy="5732501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>
                <a:latin typeface="+mj-lt"/>
              </a:rPr>
              <a:t>Project Phase </a:t>
            </a:r>
            <a:r>
              <a:rPr lang="en-US" sz="2400" dirty="0">
                <a:latin typeface="+mj-lt"/>
              </a:rPr>
              <a:t>- A collection of logically related project activities, usually culminating in the completion of a major deliverable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>
                <a:latin typeface="+mj-lt"/>
              </a:rPr>
              <a:t>Key Decision Points (KDPs)</a:t>
            </a:r>
            <a:r>
              <a:rPr lang="en-US" sz="2400" dirty="0">
                <a:latin typeface="+mj-lt"/>
              </a:rPr>
              <a:t> - The event at which the Decision Authority determines the readiness of a program/project to progress to the next phase of the life cycle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>
                <a:latin typeface="+mj-lt"/>
              </a:rPr>
              <a:t>Formulation</a:t>
            </a:r>
            <a:r>
              <a:rPr lang="en-US" sz="2400" dirty="0">
                <a:latin typeface="+mj-lt"/>
              </a:rPr>
              <a:t> – The identification of how the program or project supports the Agency's strategic needs, goals, and objectives; the assessment of feasibility, technology and concepts; risk assessment, team building, development of operations concepts and acquisition strategies; and establishment of high-level requirements and success criteria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>
                <a:latin typeface="+mj-lt"/>
              </a:rPr>
              <a:t>Implementation </a:t>
            </a:r>
            <a:r>
              <a:rPr lang="en-US" sz="2400" dirty="0">
                <a:latin typeface="+mj-lt"/>
              </a:rPr>
              <a:t>– Execution of the Program Plan [the Formulated Project] in a cost effective manner</a:t>
            </a:r>
          </a:p>
        </p:txBody>
      </p:sp>
    </p:spTree>
    <p:extLst>
      <p:ext uri="{BB962C8B-B14F-4D97-AF65-F5344CB8AC3E}">
        <p14:creationId xmlns:p14="http://schemas.microsoft.com/office/powerpoint/2010/main" val="12361127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357" y="208056"/>
            <a:ext cx="11608904" cy="707082"/>
          </a:xfrm>
        </p:spPr>
        <p:txBody>
          <a:bodyPr>
            <a:normAutofit/>
          </a:bodyPr>
          <a:lstStyle/>
          <a:p>
            <a:r>
              <a:rPr lang="en-US" sz="2800" u="sng" dirty="0">
                <a:solidFill>
                  <a:srgbClr val="C823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Phases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268357" y="933128"/>
            <a:ext cx="11608904" cy="557773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spcBef>
                <a:spcPts val="384"/>
              </a:spcBef>
              <a:buFont typeface="Wingdings" panose="05000000000000000000" pitchFamily="2" charset="2"/>
              <a:buChar char="Ø"/>
              <a:defRPr/>
            </a:pPr>
            <a:r>
              <a:rPr lang="en-US" sz="1800" b="1" u="sng" dirty="0">
                <a:latin typeface="+mj-lt"/>
              </a:rPr>
              <a:t>Pre-Phase A</a:t>
            </a:r>
            <a:r>
              <a:rPr lang="en-US" sz="1800" dirty="0">
                <a:latin typeface="+mj-lt"/>
              </a:rPr>
              <a:t> – Concept Studies - Evaluation of a broad spectrum of ideas and alternatives for new missions including mission concepts, requirements, and technology</a:t>
            </a:r>
          </a:p>
          <a:p>
            <a:pPr>
              <a:spcBef>
                <a:spcPts val="384"/>
              </a:spcBef>
              <a:buFont typeface="Wingdings" panose="05000000000000000000" pitchFamily="2" charset="2"/>
              <a:buChar char="Ø"/>
              <a:defRPr/>
            </a:pPr>
            <a:r>
              <a:rPr lang="en-US" sz="1800" b="1" u="sng" dirty="0">
                <a:latin typeface="+mj-lt"/>
              </a:rPr>
              <a:t>Phase A</a:t>
            </a:r>
            <a:r>
              <a:rPr lang="en-US" sz="1800" dirty="0">
                <a:latin typeface="+mj-lt"/>
              </a:rPr>
              <a:t> – Concept &amp; Technology Development - Formation of project team, development of baseline mission concept, define/begin development of needed technologies </a:t>
            </a:r>
          </a:p>
          <a:p>
            <a:pPr>
              <a:spcBef>
                <a:spcPts val="384"/>
              </a:spcBef>
              <a:buFont typeface="Wingdings" panose="05000000000000000000" pitchFamily="2" charset="2"/>
              <a:buChar char="Ø"/>
              <a:defRPr/>
            </a:pPr>
            <a:r>
              <a:rPr lang="en-US" sz="1800" b="1" u="sng" dirty="0">
                <a:latin typeface="+mj-lt"/>
              </a:rPr>
              <a:t>Phase B</a:t>
            </a:r>
            <a:r>
              <a:rPr lang="en-US" sz="1800" dirty="0">
                <a:latin typeface="+mj-lt"/>
              </a:rPr>
              <a:t> – Preliminary Design and Technology Completion - Completion of preliminary design and technology development</a:t>
            </a:r>
          </a:p>
          <a:p>
            <a:pPr>
              <a:spcBef>
                <a:spcPts val="384"/>
              </a:spcBef>
              <a:buFont typeface="Wingdings" panose="05000000000000000000" pitchFamily="2" charset="2"/>
              <a:buChar char="Ø"/>
              <a:defRPr/>
            </a:pPr>
            <a:r>
              <a:rPr lang="en-US" sz="1800" b="1" u="sng" dirty="0">
                <a:latin typeface="+mj-lt"/>
              </a:rPr>
              <a:t>Phase C</a:t>
            </a:r>
            <a:r>
              <a:rPr lang="en-US" sz="1800" dirty="0">
                <a:latin typeface="+mj-lt"/>
              </a:rPr>
              <a:t> – Final Design and Fabrication - Completion of final design, begin fabrication of test and flight article components, assemblies, and subsystems </a:t>
            </a:r>
          </a:p>
          <a:p>
            <a:pPr>
              <a:spcBef>
                <a:spcPts val="384"/>
              </a:spcBef>
              <a:buFont typeface="Wingdings" panose="05000000000000000000" pitchFamily="2" charset="2"/>
              <a:buChar char="Ø"/>
              <a:defRPr/>
            </a:pPr>
            <a:r>
              <a:rPr lang="en-US" sz="1800" b="1" u="sng" dirty="0">
                <a:latin typeface="+mj-lt"/>
              </a:rPr>
              <a:t>Phase D</a:t>
            </a:r>
            <a:r>
              <a:rPr lang="en-US" sz="1800" dirty="0">
                <a:latin typeface="+mj-lt"/>
              </a:rPr>
              <a:t> – System Assembly, Integration and Test, Launch - Completion of system assembly, integration and test</a:t>
            </a:r>
          </a:p>
          <a:p>
            <a:pPr>
              <a:spcBef>
                <a:spcPts val="384"/>
              </a:spcBef>
              <a:buFont typeface="Wingdings" panose="05000000000000000000" pitchFamily="2" charset="2"/>
              <a:buChar char="Ø"/>
              <a:defRPr/>
            </a:pPr>
            <a:r>
              <a:rPr lang="en-US" sz="1800" b="1" u="sng" dirty="0">
                <a:latin typeface="+mj-lt"/>
              </a:rPr>
              <a:t>Phase E and F</a:t>
            </a:r>
            <a:r>
              <a:rPr lang="en-US" sz="1800" dirty="0">
                <a:latin typeface="+mj-lt"/>
              </a:rPr>
              <a:t> – Operations and Closeout – Transition from Phase D to Phase E occurs when on-orbit checkout has been completed—typically 30 to 90 days after launch.</a:t>
            </a:r>
          </a:p>
          <a:p>
            <a:pPr marL="742950" indent="-285750">
              <a:buFont typeface="Wingdings" panose="05000000000000000000" pitchFamily="2" charset="2"/>
              <a:buChar char="§"/>
            </a:pPr>
            <a:r>
              <a:rPr lang="en-US" sz="1800" dirty="0">
                <a:latin typeface="+mj-lt"/>
              </a:rPr>
              <a:t>At the end of the nominal operational lifetime of the mission, HQ may decide </a:t>
            </a:r>
            <a:br>
              <a:rPr lang="en-US" sz="1800" dirty="0">
                <a:latin typeface="+mj-lt"/>
              </a:rPr>
            </a:br>
            <a:r>
              <a:rPr lang="en-US" sz="1800" dirty="0">
                <a:latin typeface="+mj-lt"/>
              </a:rPr>
              <a:t>(on the basis of science and programmatic data provided by the Center) to go into </a:t>
            </a:r>
            <a:r>
              <a:rPr lang="ja-JP" altLang="en-US" sz="1800" dirty="0">
                <a:latin typeface="+mj-lt"/>
              </a:rPr>
              <a:t>“</a:t>
            </a:r>
            <a:r>
              <a:rPr lang="en-US" altLang="ja-JP" sz="1800" dirty="0">
                <a:latin typeface="+mj-lt"/>
              </a:rPr>
              <a:t>Extended Operations</a:t>
            </a:r>
            <a:r>
              <a:rPr lang="ja-JP" altLang="en-US" sz="1800" dirty="0">
                <a:latin typeface="+mj-lt"/>
              </a:rPr>
              <a:t>”</a:t>
            </a:r>
            <a:r>
              <a:rPr lang="en-US" altLang="ja-JP" sz="1800" dirty="0">
                <a:latin typeface="+mj-lt"/>
              </a:rPr>
              <a:t>.  A formal decision is made – KDP-F - to continue operations or to initiate decommissioning.</a:t>
            </a:r>
            <a:endParaRPr lang="en-US" sz="1800" dirty="0">
              <a:latin typeface="+mj-lt"/>
            </a:endParaRPr>
          </a:p>
          <a:p>
            <a:pPr marL="742950" indent="-285750">
              <a:buFont typeface="Wingdings" panose="05000000000000000000" pitchFamily="2" charset="2"/>
              <a:buChar char="§"/>
            </a:pPr>
            <a:r>
              <a:rPr lang="en-US" sz="1800" dirty="0">
                <a:latin typeface="+mj-lt"/>
              </a:rPr>
              <a:t>At the end of the useful lifetime of the mission, a Decommissioning Review </a:t>
            </a:r>
            <a:br>
              <a:rPr lang="en-US" sz="1800" dirty="0">
                <a:latin typeface="+mj-lt"/>
              </a:rPr>
            </a:br>
            <a:r>
              <a:rPr lang="en-US" sz="1800" dirty="0">
                <a:latin typeface="+mj-lt"/>
              </a:rPr>
              <a:t>is held to confirm readiness to proceed with the safe decommissioning and disposal of mission assets in accordance with NASA policy on limiting orbital debris.</a:t>
            </a:r>
          </a:p>
        </p:txBody>
      </p:sp>
    </p:spTree>
    <p:extLst>
      <p:ext uri="{BB962C8B-B14F-4D97-AF65-F5344CB8AC3E}">
        <p14:creationId xmlns:p14="http://schemas.microsoft.com/office/powerpoint/2010/main" val="1309797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{8322C70A-FD61-9D4C-A0B7-CF85D497E4BC}tf10001120</Template>
  <TotalTime>3350</TotalTime>
  <Words>2571</Words>
  <Application>Microsoft Office PowerPoint</Application>
  <PresentationFormat>Widescreen</PresentationFormat>
  <Paragraphs>341</Paragraphs>
  <Slides>27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MS PGothic</vt:lpstr>
      <vt:lpstr>MS PGothic</vt:lpstr>
      <vt:lpstr>Arial</vt:lpstr>
      <vt:lpstr>Calibri</vt:lpstr>
      <vt:lpstr>Cambria</vt:lpstr>
      <vt:lpstr>Courier New</vt:lpstr>
      <vt:lpstr>Times New Roman</vt:lpstr>
      <vt:lpstr>Wingdings</vt:lpstr>
      <vt:lpstr>Office Theme</vt:lpstr>
      <vt:lpstr>Project Management Workshop 14th Annual First Nations Launch </vt:lpstr>
      <vt:lpstr>Goddard does work in teams and through projects</vt:lpstr>
      <vt:lpstr>Project Management</vt:lpstr>
      <vt:lpstr>Project Management</vt:lpstr>
      <vt:lpstr>NASA Project Life Cycle</vt:lpstr>
      <vt:lpstr>PowerPoint Presentation</vt:lpstr>
      <vt:lpstr>FNL Life Cycle</vt:lpstr>
      <vt:lpstr>Elements of a Schedule: Key Terminology</vt:lpstr>
      <vt:lpstr>Schedule Purpose and Functions </vt:lpstr>
      <vt:lpstr>Schedule Purpose and Functions </vt:lpstr>
      <vt:lpstr>Planning a Project and Creating the Schedule</vt:lpstr>
      <vt:lpstr>Planning a Project and Creating the Schedule</vt:lpstr>
      <vt:lpstr>Defining the FNL Project/Challenge </vt:lpstr>
      <vt:lpstr>Defining the FNL Project/Challenge </vt:lpstr>
      <vt:lpstr>PowerPoint Presentation</vt:lpstr>
      <vt:lpstr> Estimating Tasks</vt:lpstr>
      <vt:lpstr>Sequencing Tasks </vt:lpstr>
      <vt:lpstr>Assigning Resources</vt:lpstr>
      <vt:lpstr>Schedule Management - 1</vt:lpstr>
      <vt:lpstr>Schedule Management - 2</vt:lpstr>
      <vt:lpstr>Example of Top Level Schedule</vt:lpstr>
      <vt:lpstr>Risks, Issues, and Opportunities</vt:lpstr>
      <vt:lpstr>Helpful Collaboration Tools</vt:lpstr>
      <vt:lpstr>Questions?</vt:lpstr>
      <vt:lpstr>Additional Resources </vt:lpstr>
      <vt:lpstr>Definitions</vt:lpstr>
      <vt:lpstr>Project Phases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Comber, Katy A (GSFC-279.0)[TRAX INTERNATIONAL CORP]</dc:creator>
  <cp:lastModifiedBy>Christine Bolz</cp:lastModifiedBy>
  <cp:revision>372</cp:revision>
  <cp:lastPrinted>2021-12-07T14:25:09Z</cp:lastPrinted>
  <dcterms:created xsi:type="dcterms:W3CDTF">2019-04-02T15:49:33Z</dcterms:created>
  <dcterms:modified xsi:type="dcterms:W3CDTF">2022-11-22T19:42:17Z</dcterms:modified>
</cp:coreProperties>
</file>