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1" r:id="rId1"/>
  </p:sldMasterIdLst>
  <p:notesMasterIdLst>
    <p:notesMasterId r:id="rId31"/>
  </p:notesMasterIdLst>
  <p:handoutMasterIdLst>
    <p:handoutMasterId r:id="rId32"/>
  </p:handoutMasterIdLst>
  <p:sldIdLst>
    <p:sldId id="308" r:id="rId2"/>
    <p:sldId id="257" r:id="rId3"/>
    <p:sldId id="258" r:id="rId4"/>
    <p:sldId id="259" r:id="rId5"/>
    <p:sldId id="264" r:id="rId6"/>
    <p:sldId id="260" r:id="rId7"/>
    <p:sldId id="265" r:id="rId8"/>
    <p:sldId id="310" r:id="rId9"/>
    <p:sldId id="309" r:id="rId10"/>
    <p:sldId id="261" r:id="rId11"/>
    <p:sldId id="311" r:id="rId12"/>
    <p:sldId id="262" r:id="rId13"/>
    <p:sldId id="263" r:id="rId14"/>
    <p:sldId id="318" r:id="rId15"/>
    <p:sldId id="319" r:id="rId16"/>
    <p:sldId id="323" r:id="rId17"/>
    <p:sldId id="320" r:id="rId18"/>
    <p:sldId id="321" r:id="rId19"/>
    <p:sldId id="322" r:id="rId20"/>
    <p:sldId id="313" r:id="rId21"/>
    <p:sldId id="324" r:id="rId22"/>
    <p:sldId id="325" r:id="rId23"/>
    <p:sldId id="326" r:id="rId24"/>
    <p:sldId id="314" r:id="rId25"/>
    <p:sldId id="315" r:id="rId26"/>
    <p:sldId id="316" r:id="rId27"/>
    <p:sldId id="317" r:id="rId28"/>
    <p:sldId id="312" r:id="rId29"/>
    <p:sldId id="277" r:id="rId30"/>
  </p:sldIdLst>
  <p:sldSz cx="9144000" cy="6858000" type="screen4x3"/>
  <p:notesSz cx="6797675" cy="987425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uc" initials="E" lastIdx="14" clrIdx="0"/>
  <p:cmAuthor id="2" name="Christine Bolz" initials="CB" lastIdx="7" clrIdx="1">
    <p:extLst>
      <p:ext uri="{19B8F6BF-5375-455C-9EA6-DF929625EA0E}">
        <p15:presenceInfo xmlns:p15="http://schemas.microsoft.com/office/powerpoint/2012/main" userId="S-1-5-21-1501504759-1151533154-4005529957-643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41" autoAdjust="0"/>
    <p:restoredTop sz="91189" autoAdjust="0"/>
  </p:normalViewPr>
  <p:slideViewPr>
    <p:cSldViewPr>
      <p:cViewPr varScale="1">
        <p:scale>
          <a:sx n="107" d="100"/>
          <a:sy n="107" d="100"/>
        </p:scale>
        <p:origin x="1728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B1922EBC-780C-F54A-B373-423DF94D6A7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8675" name="Rectangle 3">
            <a:extLst>
              <a:ext uri="{FF2B5EF4-FFF2-40B4-BE49-F238E27FC236}">
                <a16:creationId xmlns:a16="http://schemas.microsoft.com/office/drawing/2014/main" id="{5B5CDC16-7585-644E-8006-9B3E2EC06B3F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6400" cy="4937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8676" name="Rectangle 4">
            <a:extLst>
              <a:ext uri="{FF2B5EF4-FFF2-40B4-BE49-F238E27FC236}">
                <a16:creationId xmlns:a16="http://schemas.microsoft.com/office/drawing/2014/main" id="{CBE34AE8-7ECB-A048-BE51-C000160C9C0A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80538"/>
            <a:ext cx="2946400" cy="4937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8677" name="Rectangle 5">
            <a:extLst>
              <a:ext uri="{FF2B5EF4-FFF2-40B4-BE49-F238E27FC236}">
                <a16:creationId xmlns:a16="http://schemas.microsoft.com/office/drawing/2014/main" id="{96C8F4D7-5385-7345-9AD5-3A6B6E87670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3E0FA0E-5B4E-2945-AC26-2C5DA001B21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1292686E-30C9-3A48-B802-646D062F1EF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37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anose="020B0604030504040204" pitchFamily="34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6EC5B069-1725-8C4D-A7BC-47D0F2B7DC3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37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anose="020B0604030504040204" pitchFamily="34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0D6F4AC8-A304-BB44-87C9-24EABBA10272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A8617C76-8D89-E148-A5FD-0356AAFD8C2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691063"/>
            <a:ext cx="4984750" cy="44434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Click to 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</a:p>
        </p:txBody>
      </p:sp>
      <p:sp>
        <p:nvSpPr>
          <p:cNvPr id="8198" name="Rectangle 6">
            <a:extLst>
              <a:ext uri="{FF2B5EF4-FFF2-40B4-BE49-F238E27FC236}">
                <a16:creationId xmlns:a16="http://schemas.microsoft.com/office/drawing/2014/main" id="{972ACA89-4E26-D045-B19D-02A3BF084EF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80538"/>
            <a:ext cx="2946400" cy="4937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Tahoma" panose="020B0604030504040204" pitchFamily="34" charset="0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199" name="Rectangle 7">
            <a:extLst>
              <a:ext uri="{FF2B5EF4-FFF2-40B4-BE49-F238E27FC236}">
                <a16:creationId xmlns:a16="http://schemas.microsoft.com/office/drawing/2014/main" id="{9A36B8A7-BF85-784F-9781-62DFF3EA421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380538"/>
            <a:ext cx="2946400" cy="49371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16D3CF2E-7298-D942-A638-73D7F92EFBD4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MS PGothic" panose="020B0600070205080204" pitchFamily="34" charset="-128"/>
        <a:cs typeface="Times New Roman" panose="02020603050405020304" pitchFamily="18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Times New Roman" charset="0"/>
        <a:cs typeface="Times New Roman" panose="02020603050405020304" pitchFamily="18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Times New Roman" charset="0"/>
        <a:cs typeface="Times New Roman" panose="02020603050405020304" pitchFamily="18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Times New Roman" charset="0"/>
        <a:cs typeface="Times New Roman" panose="02020603050405020304" pitchFamily="18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Times New Roman" charset="0"/>
        <a:cs typeface="Times New Roman" panose="02020603050405020304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Image Placeholder 1">
            <a:extLst>
              <a:ext uri="{FF2B5EF4-FFF2-40B4-BE49-F238E27FC236}">
                <a16:creationId xmlns:a16="http://schemas.microsoft.com/office/drawing/2014/main" id="{849D29C6-91B1-1F43-B69F-A0CF4306345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7" name="Notes Placeholder 2">
            <a:extLst>
              <a:ext uri="{FF2B5EF4-FFF2-40B4-BE49-F238E27FC236}">
                <a16:creationId xmlns:a16="http://schemas.microsoft.com/office/drawing/2014/main" id="{CBB0CEF8-19D5-7C43-B59F-81C1857F8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6148" name="Slide Number Placeholder 3">
            <a:extLst>
              <a:ext uri="{FF2B5EF4-FFF2-40B4-BE49-F238E27FC236}">
                <a16:creationId xmlns:a16="http://schemas.microsoft.com/office/drawing/2014/main" id="{3EE8BE3E-F06E-2A48-8F1C-825AD15A01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3527F1F8-BD7F-DC47-9534-EA1FE4664818}" type="slidenum">
              <a:rPr lang="en-US" altLang="en-US" sz="1200" smtClean="0">
                <a:latin typeface="Tahoma" panose="020B0604030504040204" pitchFamily="34" charset="0"/>
              </a:rPr>
              <a:pPr/>
              <a:t>1</a:t>
            </a:fld>
            <a:endParaRPr lang="en-US" altLang="en-US" sz="1200">
              <a:latin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6132213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05150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**insert 9 V and LiPo power source images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6D3CF2E-7298-D942-A638-73D7F92EFBD4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651862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>
            <a:extLst>
              <a:ext uri="{FF2B5EF4-FFF2-40B4-BE49-F238E27FC236}">
                <a16:creationId xmlns:a16="http://schemas.microsoft.com/office/drawing/2014/main" id="{0CC38E4F-B8AE-A14E-B087-26CC2618091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Notes Placeholder 2">
            <a:extLst>
              <a:ext uri="{FF2B5EF4-FFF2-40B4-BE49-F238E27FC236}">
                <a16:creationId xmlns:a16="http://schemas.microsoft.com/office/drawing/2014/main" id="{770B7F44-F9D2-C043-84EF-6BF78D7348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  <p:sp>
        <p:nvSpPr>
          <p:cNvPr id="35844" name="Slide Number Placeholder 3">
            <a:extLst>
              <a:ext uri="{FF2B5EF4-FFF2-40B4-BE49-F238E27FC236}">
                <a16:creationId xmlns:a16="http://schemas.microsoft.com/office/drawing/2014/main" id="{62D199C8-55CA-1D4D-9F3B-9AF81B8BCE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</a:defRPr>
            </a:lvl9pPr>
          </a:lstStyle>
          <a:p>
            <a:fld id="{7F300D1F-7964-E041-8360-9099B6E6294E}" type="slidenum">
              <a:rPr lang="en-US" altLang="en-US" sz="1200" smtClean="0">
                <a:latin typeface="Tahoma" panose="020B0604030504040204" pitchFamily="34" charset="0"/>
              </a:rPr>
              <a:pPr/>
              <a:t>29</a:t>
            </a:fld>
            <a:endParaRPr lang="en-US" altLang="en-US" sz="1200">
              <a:latin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:a16="http://schemas.microsoft.com/office/drawing/2014/main" id="{3E586C68-810D-4A4D-BC5B-AA65B217D23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3365500"/>
            <a:chOff x="0" y="0"/>
            <a:chExt cx="5760" cy="2120"/>
          </a:xfrm>
        </p:grpSpPr>
        <p:pic>
          <p:nvPicPr>
            <p:cNvPr id="5" name="Picture 3" descr="D:\FRONTPAGE THEMES\ARTSY\ARTBANNA.PNG">
              <a:extLst>
                <a:ext uri="{FF2B5EF4-FFF2-40B4-BE49-F238E27FC236}">
                  <a16:creationId xmlns:a16="http://schemas.microsoft.com/office/drawing/2014/main" id="{52C83C85-8808-6445-B8C2-0B9C9A9B3A94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25"/>
            <a:stretch>
              <a:fillRect/>
            </a:stretch>
          </p:blipFill>
          <p:spPr bwMode="invGray">
            <a:xfrm>
              <a:off x="0" y="0"/>
              <a:ext cx="5760" cy="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 descr="P:\!Themes\Artsy\Arthsepa.gif">
              <a:extLst>
                <a:ext uri="{FF2B5EF4-FFF2-40B4-BE49-F238E27FC236}">
                  <a16:creationId xmlns:a16="http://schemas.microsoft.com/office/drawing/2014/main" id="{30CBA0AA-A79D-604F-ADC7-669ACDDDE002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8" y="2059"/>
              <a:ext cx="2832" cy="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31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990600" y="1905000"/>
            <a:ext cx="7772400" cy="1143000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686050" y="3492500"/>
            <a:ext cx="6102350" cy="17526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DCA6FD52-611E-BD4D-81B4-F5A9EADE60A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3359150" y="634365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12/03/2020</a:t>
            </a: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6A07860E-0CA9-3A43-9BE0-5BF408D4368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6019800" y="634365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833ECCD4-3487-8440-8805-C9D8D7A53D0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125413" y="6361113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AC25C0-071F-1741-AF24-E7CC639B43C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31956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4F744801-3A0A-894B-BFDB-0D3BDB2AB62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12/03/2020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FAA8F0D6-02E6-1C48-B4B8-29885DA7BB9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E27FCE7D-E396-ED40-8EAB-90EE0FF5EC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556184-DDBE-4844-89FD-1207C1C3B4B5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1844014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18BCB1F0-AB83-A342-9288-5DCDA51B1DC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12/03/2020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40E47279-02F0-1243-98FE-B94CBFBF019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302D34F7-10CA-9E40-86C0-C4AB4317F9A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3B0C80-AE99-734B-B9D0-688961795669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18402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8613" y="1941513"/>
            <a:ext cx="4027487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08500" y="1941513"/>
            <a:ext cx="4029075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0AFBD4F7-E1FB-454E-9883-E5AA9762786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12/03/2020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9F68E0C9-00CC-2D45-8ABC-F8B07B4E99D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F42EF659-1A4A-434E-A454-33945B0F68B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96A966-E141-784E-8673-914E5AD0F85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164732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39237E1A-1291-9845-8E28-72421584E1D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12/03/2020</a:t>
            </a:r>
          </a:p>
        </p:txBody>
      </p:sp>
      <p:sp>
        <p:nvSpPr>
          <p:cNvPr id="8" name="Rectangle 8">
            <a:extLst>
              <a:ext uri="{FF2B5EF4-FFF2-40B4-BE49-F238E27FC236}">
                <a16:creationId xmlns:a16="http://schemas.microsoft.com/office/drawing/2014/main" id="{CDF07EB7-EE01-7246-9CF8-EC980EC3263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71984FC3-F584-DA4E-98FA-8C64470DEB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4BDC1-EFE4-184C-849A-AF7169218BE8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6200770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5735AB45-9CAD-E240-826B-F8DC0D29F5C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12/03/2020</a:t>
            </a:r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B2FCCE37-9969-374B-95E4-45CF12D889D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FF5C4EAB-E54F-8B48-A6EE-84302F0B6FC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E00793-79DD-744E-92E4-B1E66EA303CC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080743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>
            <a:extLst>
              <a:ext uri="{FF2B5EF4-FFF2-40B4-BE49-F238E27FC236}">
                <a16:creationId xmlns:a16="http://schemas.microsoft.com/office/drawing/2014/main" id="{25D51336-5ADF-634A-BF34-E07F9D70C65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12/03/2020</a:t>
            </a:r>
          </a:p>
        </p:txBody>
      </p:sp>
      <p:sp>
        <p:nvSpPr>
          <p:cNvPr id="3" name="Rectangle 8">
            <a:extLst>
              <a:ext uri="{FF2B5EF4-FFF2-40B4-BE49-F238E27FC236}">
                <a16:creationId xmlns:a16="http://schemas.microsoft.com/office/drawing/2014/main" id="{D4B1875D-DE79-D646-9559-2ED0E1A86CA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F32D5088-8223-E04B-84CD-EDBCE822C6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BB5B83-6875-AB4E-A0C7-2234FEF7D677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601407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1CED9983-EC03-D148-9956-4D1CD86282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12/03/2020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659F009E-EAA2-7C49-B592-6AE7FFAFC1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1D7C4CE4-EAA9-0048-98FA-B4794DD52C0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1746A-4089-5044-8BCA-F13907D14BB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73558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7EF53762-3883-5E46-9E7E-1960A426528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12/03/2020</a:t>
            </a: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A2C2F3A8-859E-494B-A2ED-D2A3D5E1C7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0D99E8BE-7D22-6945-A8AB-654C5FF9579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538B2-5148-A14E-97F7-78A92AB9B1E0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74164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CE09A462-868D-7542-953D-AE055420B8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12/03/2020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080C4E62-6F1B-8F4D-86F6-84606666C1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032DB76E-11B2-974D-B4ED-18235448233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4F7F5E-7FB7-E243-8EA7-EFFAFFFF428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75351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96088" y="722313"/>
            <a:ext cx="2159000" cy="5334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17500" y="722313"/>
            <a:ext cx="6326188" cy="5334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9594D1B4-1E48-0A47-B1F6-B153919BC5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12/03/2020</a:t>
            </a: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3702A733-4641-B540-A8EB-9EEF13D0B30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AA6F928B-9C81-DC49-A85F-EEC964A6F25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9B6CAB-3E0B-C345-ABD1-D1F3C06E768D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440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>
            <a:extLst>
              <a:ext uri="{FF2B5EF4-FFF2-40B4-BE49-F238E27FC236}">
                <a16:creationId xmlns:a16="http://schemas.microsoft.com/office/drawing/2014/main" id="{8FA7B7AC-6A46-0B42-905A-56F718C60222}"/>
              </a:ext>
            </a:extLst>
          </p:cNvPr>
          <p:cNvGrpSpPr>
            <a:grpSpLocks/>
          </p:cNvGrpSpPr>
          <p:nvPr/>
        </p:nvGrpSpPr>
        <p:grpSpPr bwMode="auto">
          <a:xfrm>
            <a:off x="-7938" y="1636713"/>
            <a:ext cx="9148763" cy="4618037"/>
            <a:chOff x="-5" y="1031"/>
            <a:chExt cx="5763" cy="2909"/>
          </a:xfrm>
        </p:grpSpPr>
        <p:pic>
          <p:nvPicPr>
            <p:cNvPr id="1032" name="Picture 3" descr="D:\FRONTPAGE THEMES\ARTSY\ARTHSEPA.PNG">
              <a:extLst>
                <a:ext uri="{FF2B5EF4-FFF2-40B4-BE49-F238E27FC236}">
                  <a16:creationId xmlns:a16="http://schemas.microsoft.com/office/drawing/2014/main" id="{DFA178E8-824E-3745-9AE1-2D52516567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778" y="3893"/>
              <a:ext cx="1980" cy="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3" name="Picture 4" descr="P:\!Themes\Artsy\Arthsepa.gif">
              <a:extLst>
                <a:ext uri="{FF2B5EF4-FFF2-40B4-BE49-F238E27FC236}">
                  <a16:creationId xmlns:a16="http://schemas.microsoft.com/office/drawing/2014/main" id="{E0365D6B-6220-D847-AB6F-56A9517F78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5" y="1031"/>
              <a:ext cx="2832" cy="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27" name="Rectangle 5">
            <a:extLst>
              <a:ext uri="{FF2B5EF4-FFF2-40B4-BE49-F238E27FC236}">
                <a16:creationId xmlns:a16="http://schemas.microsoft.com/office/drawing/2014/main" id="{ED0ABB4F-4C0C-614E-8EAE-5ECF040007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17500" y="722313"/>
            <a:ext cx="8637588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8" name="Rectangle 6">
            <a:extLst>
              <a:ext uri="{FF2B5EF4-FFF2-40B4-BE49-F238E27FC236}">
                <a16:creationId xmlns:a16="http://schemas.microsoft.com/office/drawing/2014/main" id="{71FCC1E2-7A2B-3F43-BA09-A9D9AB6729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28613" y="1941513"/>
            <a:ext cx="8208962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2295" name="Rectangle 7">
            <a:extLst>
              <a:ext uri="{FF2B5EF4-FFF2-40B4-BE49-F238E27FC236}">
                <a16:creationId xmlns:a16="http://schemas.microsoft.com/office/drawing/2014/main" id="{94A5F045-36F0-F44A-8504-CDADA350733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33763" y="6343650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en-US" altLang="en-US"/>
              <a:t>12/03/2020</a:t>
            </a:r>
          </a:p>
        </p:txBody>
      </p:sp>
      <p:sp>
        <p:nvSpPr>
          <p:cNvPr id="12296" name="Rectangle 8">
            <a:extLst>
              <a:ext uri="{FF2B5EF4-FFF2-40B4-BE49-F238E27FC236}">
                <a16:creationId xmlns:a16="http://schemas.microsoft.com/office/drawing/2014/main" id="{E0EC1CA2-DA77-AA4F-A32C-3D34E9C42780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108700" y="6343650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  <a:ea typeface="+mn-ea"/>
                <a:cs typeface="Times New Roman" panose="02020603050405020304" pitchFamily="18" charset="0"/>
              </a:defRPr>
            </a:lvl1pPr>
          </a:lstStyle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12297" name="Rectangle 9">
            <a:extLst>
              <a:ext uri="{FF2B5EF4-FFF2-40B4-BE49-F238E27FC236}">
                <a16:creationId xmlns:a16="http://schemas.microsoft.com/office/drawing/2014/main" id="{5D963993-AA9A-0F47-BD8D-CC600835D00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46050" y="6361113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979A46C-8CEE-6041-BB24-A9A0A75E9D32}" type="slidenum">
              <a:rPr lang="en-US" altLang="en-US"/>
              <a:pPr>
                <a:defRPr/>
              </a:pPr>
              <a:t>‹#›</a:t>
            </a:fld>
            <a:endParaRPr lang="en-US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0" r:id="rId1"/>
    <p:sldLayoutId id="2147484000" r:id="rId2"/>
    <p:sldLayoutId id="2147484001" r:id="rId3"/>
    <p:sldLayoutId id="2147484002" r:id="rId4"/>
    <p:sldLayoutId id="2147484003" r:id="rId5"/>
    <p:sldLayoutId id="2147484004" r:id="rId6"/>
    <p:sldLayoutId id="2147484005" r:id="rId7"/>
    <p:sldLayoutId id="2147484006" r:id="rId8"/>
    <p:sldLayoutId id="2147484007" r:id="rId9"/>
    <p:sldLayoutId id="2147484008" r:id="rId10"/>
    <p:sldLayoutId id="2147484009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MS PGothic" panose="020B0600070205080204" pitchFamily="34" charset="-128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  <a:cs typeface="Times New Roman" panose="02020603050405020304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  <a:cs typeface="Times New Roman" panose="02020603050405020304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  <a:cs typeface="Times New Roman" panose="02020603050405020304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MS PGothic" panose="020B0600070205080204" pitchFamily="34" charset="-128"/>
          <a:cs typeface="Times New Roman" panose="02020603050405020304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Times New Roman" panose="02020603050405020304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Times New Roman" panose="02020603050405020304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Times New Roman" panose="02020603050405020304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Times New Roman" panose="02020603050405020304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CFF33"/>
        </a:buClr>
        <a:buSzPct val="70000"/>
        <a:buFont typeface="Wingdings" pitchFamily="2" charset="2"/>
        <a:buChar char="n"/>
        <a:defRPr sz="3200" kern="1200">
          <a:solidFill>
            <a:schemeClr val="tx1"/>
          </a:solidFill>
          <a:latin typeface="+mn-lt"/>
          <a:ea typeface="MS PGothic" panose="020B0600070205080204" pitchFamily="34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800" kern="1200">
          <a:solidFill>
            <a:schemeClr val="tx1"/>
          </a:solidFill>
          <a:latin typeface="+mn-lt"/>
          <a:ea typeface="Times New Roman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099CC"/>
        </a:buClr>
        <a:buSzPct val="65000"/>
        <a:buFont typeface="Wingdings" pitchFamily="2" charset="2"/>
        <a:buChar char="n"/>
        <a:defRPr sz="2400" kern="1200">
          <a:solidFill>
            <a:schemeClr val="tx1"/>
          </a:solidFill>
          <a:latin typeface="+mn-lt"/>
          <a:ea typeface="Times New Roman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Times New Roman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2000" kern="1200">
          <a:solidFill>
            <a:schemeClr val="tx1"/>
          </a:solidFill>
          <a:latin typeface="+mn-lt"/>
          <a:ea typeface="Times New Roman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ar.org/contest-flying/us-model-rocket-sporting-code/appendix/altimeters-approved-for-contest-use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microsoft.com/office/2007/relationships/hdphoto" Target="../media/hdphoto2.wdp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4.wdp"/><Relationship Id="rId5" Type="http://schemas.openxmlformats.org/officeDocument/2006/relationships/image" Target="../media/image29.png"/><Relationship Id="rId4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altusmetrum.org/" TargetMode="External"/><Relationship Id="rId2" Type="http://schemas.openxmlformats.org/officeDocument/2006/relationships/hyperlink" Target="https://www.featherweightaltimeters.com/featherweight-gps-tracker1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hyperlink" Target="https://www.apogeerockets.com/Electronics-Payloads/Rocket-Locators/Simple-GPS-Tracker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AAEAB80B-0671-EA40-AA75-5266E7C86961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998538" y="1723132"/>
            <a:ext cx="7772400" cy="1077218"/>
          </a:xfrm>
        </p:spPr>
        <p:txBody>
          <a:bodyPr/>
          <a:lstStyle/>
          <a:p>
            <a:pPr eaLnBrk="1" hangingPunct="1"/>
            <a:r>
              <a:rPr lang="en-US" alt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First Nations Launch </a:t>
            </a:r>
            <a:r>
              <a:rPr lang="en-US" altLang="en-US" sz="3200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2023</a:t>
            </a:r>
            <a:r>
              <a:rPr lang="en-US" alt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en-US" alt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US" altLang="en-US" sz="3200" b="1" dirty="0">
                <a:latin typeface="Calibri" panose="020F0502020204030204" pitchFamily="34" charset="0"/>
                <a:cs typeface="Calibri" panose="020F0502020204030204" pitchFamily="34" charset="0"/>
              </a:rPr>
              <a:t>Avionics Webinar</a:t>
            </a:r>
            <a:endParaRPr lang="en-US" altLang="en-US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123" name="Picture 4">
            <a:extLst>
              <a:ext uri="{FF2B5EF4-FFF2-40B4-BE49-F238E27FC236}">
                <a16:creationId xmlns:a16="http://schemas.microsoft.com/office/drawing/2014/main" id="{29F36F95-63C7-2340-86C7-B61973BAC8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5570538"/>
            <a:ext cx="1163638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5">
            <a:extLst>
              <a:ext uri="{FF2B5EF4-FFF2-40B4-BE49-F238E27FC236}">
                <a16:creationId xmlns:a16="http://schemas.microsoft.com/office/drawing/2014/main" id="{5007C4C8-86BB-5D4D-AB0E-E4361D2230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1704" y="5057716"/>
            <a:ext cx="1428750" cy="1415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2">
            <a:extLst>
              <a:ext uri="{FF2B5EF4-FFF2-40B4-BE49-F238E27FC236}">
                <a16:creationId xmlns:a16="http://schemas.microsoft.com/office/drawing/2014/main" id="{6C3CCB4D-0316-D847-802E-3B8FC2D23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288" y="1219200"/>
            <a:ext cx="2559050" cy="252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27" name="Straight Connector 2">
            <a:extLst>
              <a:ext uri="{FF2B5EF4-FFF2-40B4-BE49-F238E27FC236}">
                <a16:creationId xmlns:a16="http://schemas.microsoft.com/office/drawing/2014/main" id="{3B9CAE77-1A92-6641-B1D9-B51851C241C1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209800" y="5629275"/>
            <a:ext cx="0" cy="7985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28" name="TextBox 3">
            <a:extLst>
              <a:ext uri="{FF2B5EF4-FFF2-40B4-BE49-F238E27FC236}">
                <a16:creationId xmlns:a16="http://schemas.microsoft.com/office/drawing/2014/main" id="{8F08FFE6-F4CF-BB49-ABAC-64551642D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2838" y="5688013"/>
            <a:ext cx="3027362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CCFF33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0099CC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800">
                <a:latin typeface="Calibri" panose="020F0502020204030204" pitchFamily="34" charset="0"/>
                <a:cs typeface="Calibri" panose="020F0502020204030204" pitchFamily="34" charset="0"/>
              </a:rPr>
              <a:t>The material contained in this document is based upon work supported by a National Aeronautics and Space Administration (NASA) grant or cooperative agreement. </a:t>
            </a:r>
            <a:r>
              <a:rPr lang="en-US" altLang="en-US" sz="800" dirty="0">
                <a:latin typeface="Calibri" panose="020F0502020204030204" pitchFamily="34" charset="0"/>
                <a:cs typeface="Calibri" panose="020F0502020204030204" pitchFamily="34" charset="0"/>
              </a:rPr>
              <a:t>Any opinions, findings, conclusions or recommendations expressed in this material are those of the author and do not necessarily reflect the views of NASA.</a:t>
            </a:r>
          </a:p>
        </p:txBody>
      </p:sp>
      <p:sp>
        <p:nvSpPr>
          <p:cNvPr id="5129" name="Rectangle 1">
            <a:extLst>
              <a:ext uri="{FF2B5EF4-FFF2-40B4-BE49-F238E27FC236}">
                <a16:creationId xmlns:a16="http://schemas.microsoft.com/office/drawing/2014/main" id="{58E6973E-D37B-CD4D-9132-9FC46C0BE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288" y="4343400"/>
            <a:ext cx="77724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CCFF33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0099CC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>
                <a:schemeClr val="accent2"/>
              </a:buClr>
              <a:buSzTx/>
              <a:buFont typeface="Wingdings" pitchFamily="2" charset="2"/>
              <a:buNone/>
            </a:pPr>
            <a:r>
              <a:rPr lang="en-US" alt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Aaron Ashley, System Safety Engineer, Raytheon Missiles &amp; Defense </a:t>
            </a:r>
            <a:endParaRPr lang="en-US" alt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spcBef>
                <a:spcPct val="0"/>
              </a:spcBef>
              <a:buClr>
                <a:schemeClr val="accent2"/>
              </a:buClr>
              <a:buSzTx/>
              <a:buFont typeface="Wingdings" pitchFamily="2" charset="2"/>
              <a:buNone/>
            </a:pPr>
            <a:r>
              <a:rPr lang="en-US" alt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January </a:t>
            </a:r>
            <a:r>
              <a:rPr lang="en-US" altLang="en-US" sz="1800" dirty="0" smtClean="0">
                <a:latin typeface="Calibri" panose="020F0502020204030204" pitchFamily="34" charset="0"/>
                <a:cs typeface="Calibri" panose="020F0502020204030204" pitchFamily="34" charset="0"/>
              </a:rPr>
              <a:t>17, 2023</a:t>
            </a:r>
            <a:endParaRPr lang="en-US" altLang="en-US" sz="1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28F6B1-AE18-904E-90F5-759C8EEE2C7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5570538"/>
            <a:ext cx="953414" cy="116528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6E56B-A6A0-4A59-9FEA-A7A2342E0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Webinar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BFE9EF-1DBE-4956-821A-50590E3C11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COTS Altimeters</a:t>
            </a:r>
          </a:p>
          <a:p>
            <a:r>
              <a:rPr lang="en-US" dirty="0"/>
              <a:t>Switches</a:t>
            </a:r>
          </a:p>
          <a:p>
            <a:r>
              <a:rPr lang="en-US" dirty="0"/>
              <a:t>Power</a:t>
            </a:r>
          </a:p>
          <a:p>
            <a:r>
              <a:rPr lang="en-US" dirty="0"/>
              <a:t>Tracking</a:t>
            </a:r>
          </a:p>
          <a:p>
            <a:r>
              <a:rPr lang="en-US" dirty="0"/>
              <a:t>Avionics Hardware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043571-4C3C-4EFF-9B2C-DEBFE7FD5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9137" y="2133600"/>
            <a:ext cx="4286250" cy="3251852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3CF21B-D14D-4129-BEA8-CEB1FC8F3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6B7DB5-DD08-410A-BE48-E9A3D5A552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6362881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66E9B-BC14-4117-A90E-F3489FA52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083AE-E8F1-449C-A00B-79805CAEA4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term ‘avionics’ is used to describe all electronic components that </a:t>
            </a:r>
            <a:r>
              <a:rPr lang="en-US" u="sng" dirty="0"/>
              <a:t>control the flight of the vehicle</a:t>
            </a:r>
          </a:p>
          <a:p>
            <a:pPr lvl="1"/>
            <a:r>
              <a:rPr lang="en-US" sz="2000" dirty="0"/>
              <a:t>This typically includes </a:t>
            </a:r>
            <a:r>
              <a:rPr lang="en-US" sz="2000" b="1" dirty="0"/>
              <a:t>altimeters </a:t>
            </a:r>
            <a:r>
              <a:rPr lang="en-US" sz="2000" dirty="0"/>
              <a:t>and </a:t>
            </a:r>
            <a:r>
              <a:rPr lang="en-US" sz="2000" b="1" dirty="0"/>
              <a:t>tracking</a:t>
            </a:r>
          </a:p>
          <a:p>
            <a:pPr lvl="1"/>
            <a:r>
              <a:rPr lang="en-US" sz="2000" dirty="0"/>
              <a:t>This does not include any ‘payload / challenge’ components</a:t>
            </a:r>
          </a:p>
          <a:p>
            <a:pPr lvl="2"/>
            <a:r>
              <a:rPr lang="en-US" sz="1600" dirty="0"/>
              <a:t>These do not affect the flight of the vehicle</a:t>
            </a:r>
          </a:p>
          <a:p>
            <a:pPr lvl="2"/>
            <a:r>
              <a:rPr lang="en-US" sz="1600" dirty="0"/>
              <a:t>The vehicle should be designed to still have a successful flight without the payload</a:t>
            </a:r>
            <a:endParaRPr lang="en-US" sz="2000" dirty="0"/>
          </a:p>
          <a:p>
            <a:r>
              <a:rPr lang="en-US" sz="2400" dirty="0"/>
              <a:t>Although sometimes used synonymously, the term </a:t>
            </a:r>
            <a:r>
              <a:rPr lang="en-US" sz="2400" u="sng" dirty="0"/>
              <a:t>payload</a:t>
            </a:r>
            <a:r>
              <a:rPr lang="en-US" sz="2400" dirty="0"/>
              <a:t> is not the same as the term </a:t>
            </a:r>
            <a:r>
              <a:rPr lang="en-US" sz="2400" u="sng" dirty="0"/>
              <a:t>avionics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3589DD-43E8-4331-A45E-ABB45D0F3CA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2471" r="46235"/>
          <a:stretch/>
        </p:blipFill>
        <p:spPr>
          <a:xfrm rot="16200000">
            <a:off x="3748650" y="2423551"/>
            <a:ext cx="950913" cy="631461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AD96F43-D769-4D83-A018-6A87B0880AC3}"/>
              </a:ext>
            </a:extLst>
          </p:cNvPr>
          <p:cNvSpPr/>
          <p:nvPr/>
        </p:nvSpPr>
        <p:spPr bwMode="auto">
          <a:xfrm>
            <a:off x="2743200" y="5334000"/>
            <a:ext cx="762000" cy="533400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0781E2-5C68-4AA2-9C5E-21A705A9F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F6F7F2-44B5-4272-8F25-F7AD13F28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82914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2F4B46-285D-461F-B532-33252A0E31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COTS Altimeter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657FCE-828E-4542-B042-C1BF8B3FEF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COTS means a Commercial Off-The-Shelf device </a:t>
            </a:r>
          </a:p>
          <a:p>
            <a:pPr lvl="1"/>
            <a:r>
              <a:rPr lang="en-US" dirty="0"/>
              <a:t>You cannot fabricate/program your own altimeter for ejection events</a:t>
            </a:r>
          </a:p>
          <a:p>
            <a:pPr lvl="2"/>
            <a:endParaRPr lang="en-US" dirty="0"/>
          </a:p>
          <a:p>
            <a:r>
              <a:rPr lang="en-US" dirty="0"/>
              <a:t>Altimeters are a small electronic device</a:t>
            </a:r>
          </a:p>
          <a:p>
            <a:pPr lvl="1"/>
            <a:r>
              <a:rPr lang="en-US" u="sng" dirty="0"/>
              <a:t>Barometric pressure sensor </a:t>
            </a:r>
            <a:r>
              <a:rPr lang="en-US" dirty="0"/>
              <a:t>records altitude of rocket at all times</a:t>
            </a:r>
          </a:p>
          <a:p>
            <a:pPr lvl="1"/>
            <a:r>
              <a:rPr lang="en-US" dirty="0"/>
              <a:t>Advanced altimeters will have additional features - accelerometer</a:t>
            </a:r>
          </a:p>
          <a:p>
            <a:pPr lvl="2"/>
            <a:endParaRPr lang="en-US" dirty="0"/>
          </a:p>
          <a:p>
            <a:r>
              <a:rPr lang="en-US" dirty="0"/>
              <a:t>Altimeter's ‘trigger’ your ejection events (black powder charges) for parachute deployment in a dual deployment configuration</a:t>
            </a:r>
          </a:p>
          <a:p>
            <a:pPr lvl="1"/>
            <a:r>
              <a:rPr lang="en-US" dirty="0"/>
              <a:t>Altimeters are also needed to record your flight apogee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901455-D0E5-496B-95F1-96CD48475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00B703-3AA0-4C57-AEC2-BDD47B10C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68057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D0B8C-3C23-436C-91F4-329888EE3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COTS Altimeter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1860E6-1F64-42FD-813D-C94D949B14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Altimeters usually contain a drogue and a main channel</a:t>
            </a:r>
          </a:p>
          <a:p>
            <a:pPr lvl="1"/>
            <a:r>
              <a:rPr lang="en-US" dirty="0"/>
              <a:t>We suggest redundant (aka backup) altimeter / circuit</a:t>
            </a:r>
          </a:p>
          <a:p>
            <a:pPr lvl="1"/>
            <a:endParaRPr lang="en-US" dirty="0"/>
          </a:p>
          <a:p>
            <a:r>
              <a:rPr lang="en-US" dirty="0"/>
              <a:t>You will program your altimeters to trigger / deploy your parachutes at certain events</a:t>
            </a:r>
          </a:p>
          <a:p>
            <a:pPr lvl="1"/>
            <a:r>
              <a:rPr lang="en-US" dirty="0"/>
              <a:t>Ensure you understand the GUI for your altimeter</a:t>
            </a:r>
          </a:p>
          <a:p>
            <a:pPr lvl="1"/>
            <a:endParaRPr lang="en-US" dirty="0"/>
          </a:p>
          <a:p>
            <a:r>
              <a:rPr lang="en-US" dirty="0"/>
              <a:t>Your mentor will provide / instruct / assist you with connecting your ejection charges pre-flight</a:t>
            </a:r>
          </a:p>
          <a:p>
            <a:pPr lvl="1"/>
            <a:endParaRPr lang="en-US" dirty="0"/>
          </a:p>
          <a:p>
            <a:r>
              <a:rPr lang="en-US" dirty="0"/>
              <a:t>You should test your altimeters in a vacuum chamber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C586FB6-0031-4B94-BABE-48B584FB5C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8E6067-C534-4AC0-81E0-958035256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8998713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F80E21-D9A7-4E6B-9E37-7A446DB371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COTS Altimeter - Simple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96FE1C-A577-4238-B6CF-9E5CF3447B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May be used as</a:t>
            </a:r>
          </a:p>
          <a:p>
            <a:pPr lvl="1"/>
            <a:r>
              <a:rPr lang="en-US" sz="2000" dirty="0"/>
              <a:t>Single Deployment (Apogee/Main - Only)</a:t>
            </a:r>
          </a:p>
          <a:p>
            <a:pPr lvl="1"/>
            <a:r>
              <a:rPr lang="en-US" sz="2000" dirty="0"/>
              <a:t>Dual Deployment (Apogee/Drogue and Main)</a:t>
            </a:r>
          </a:p>
          <a:p>
            <a:pPr lvl="3"/>
            <a:endParaRPr lang="en-US" dirty="0"/>
          </a:p>
          <a:p>
            <a:r>
              <a:rPr lang="en-US" sz="2400" dirty="0"/>
              <a:t>If Rocket Speed Is Anticipated to Approach/Transition Mach</a:t>
            </a:r>
          </a:p>
          <a:p>
            <a:pPr lvl="1"/>
            <a:r>
              <a:rPr lang="en-US" sz="2000" dirty="0"/>
              <a:t>Select ONLY Controllers WITH MACH INHIBIT to Prevent Recovery Deployment While Under Thrust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2B7C0C5-EB00-48D5-9C2D-2C4BB9D673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6680" y="722313"/>
            <a:ext cx="2016035" cy="176403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902B5E-5259-4580-9049-B6EE2B8002A5}"/>
              </a:ext>
            </a:extLst>
          </p:cNvPr>
          <p:cNvSpPr txBox="1"/>
          <p:nvPr/>
        </p:nvSpPr>
        <p:spPr>
          <a:xfrm>
            <a:off x="6443673" y="2345322"/>
            <a:ext cx="26764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PerfectFlite</a:t>
            </a:r>
            <a:r>
              <a:rPr lang="en-US" sz="1600" dirty="0"/>
              <a:t> </a:t>
            </a:r>
            <a:r>
              <a:rPr lang="en-US" sz="1600" dirty="0" err="1"/>
              <a:t>StratologgerCF</a:t>
            </a:r>
            <a:endParaRPr lang="en-US" sz="16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5A38CE1-705A-40BA-B555-F8846EBE5A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82907" y="4874597"/>
            <a:ext cx="2322318" cy="107349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DBA518-59D9-4254-90CE-BE9B541DD2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8143" y="4611698"/>
            <a:ext cx="2548537" cy="129975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D15F68-09E8-46E2-A044-F9A1F31C218A}"/>
              </a:ext>
            </a:extLst>
          </p:cNvPr>
          <p:cNvSpPr txBox="1"/>
          <p:nvPr/>
        </p:nvSpPr>
        <p:spPr>
          <a:xfrm>
            <a:off x="3905372" y="5911452"/>
            <a:ext cx="25485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Featherweight Raven 4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661D8BF-4E98-4E19-BF6F-4579A7614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C19A9166-6372-4FB6-8EBC-09986559E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6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450828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CB3E46-F740-4639-A32D-20084D37E4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COTS Altimeter - Advanced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2C16-371B-4F80-8ED5-C623532192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May Provide Additional Features</a:t>
            </a:r>
          </a:p>
          <a:p>
            <a:pPr lvl="1"/>
            <a:endParaRPr lang="en-US" dirty="0"/>
          </a:p>
          <a:p>
            <a:pPr lvl="1"/>
            <a:r>
              <a:rPr lang="en-US" sz="2000" dirty="0"/>
              <a:t>Barometric Sensor</a:t>
            </a:r>
          </a:p>
          <a:p>
            <a:pPr lvl="1"/>
            <a:r>
              <a:rPr lang="en-US" sz="2000" dirty="0"/>
              <a:t>Accelerometer (One-axis, Two, Axis, or Three Axis) </a:t>
            </a:r>
          </a:p>
          <a:p>
            <a:pPr lvl="1"/>
            <a:r>
              <a:rPr lang="en-US" sz="2000" dirty="0"/>
              <a:t>Gyro Sensors (Usually Three-Axis) </a:t>
            </a:r>
          </a:p>
          <a:p>
            <a:pPr lvl="1"/>
            <a:r>
              <a:rPr lang="en-US" sz="2000" dirty="0"/>
              <a:t>Mach Inhibit a Usual Feature</a:t>
            </a:r>
          </a:p>
          <a:p>
            <a:pPr lvl="1"/>
            <a:r>
              <a:rPr lang="en-US" sz="2000" dirty="0"/>
              <a:t>Selectable Barometric or Accelerometer/Gyro- Triggered Apogee (Drogue) Deployment</a:t>
            </a:r>
          </a:p>
          <a:p>
            <a:pPr lvl="1"/>
            <a:r>
              <a:rPr lang="en-US" sz="2000" dirty="0"/>
              <a:t>Main Parachute Deployment by Barometrically-Sensed Altitude</a:t>
            </a:r>
          </a:p>
          <a:p>
            <a:pPr lvl="1"/>
            <a:r>
              <a:rPr lang="en-US" sz="2000" dirty="0"/>
              <a:t>Extensive Flight Data Recording and Telemetry, as well as tracking in Some Models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A91408-0CE3-4243-8414-A4C2565D012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8532" y="1941513"/>
            <a:ext cx="2906855" cy="112553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4AE01F4-F15F-4A67-AEEB-D7B8567D0444}"/>
              </a:ext>
            </a:extLst>
          </p:cNvPr>
          <p:cNvSpPr txBox="1"/>
          <p:nvPr/>
        </p:nvSpPr>
        <p:spPr>
          <a:xfrm>
            <a:off x="6159768" y="1602959"/>
            <a:ext cx="251705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AltusMetrum</a:t>
            </a:r>
            <a:r>
              <a:rPr lang="en-US" sz="1600" dirty="0"/>
              <a:t> </a:t>
            </a:r>
            <a:r>
              <a:rPr lang="en-US" sz="1600" dirty="0" err="1"/>
              <a:t>TeleMetrum</a:t>
            </a:r>
            <a:endParaRPr lang="en-US" sz="1600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063ECD-AC70-4B4C-BA77-103E5869BC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B7BDEC-8ABC-4BD3-A4D3-4C92CF1E03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7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2493809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F556E-4C35-47E8-AEC8-4F965DE97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COTS Altimeter - Circuit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59E290-65E2-4337-B6BF-A83CC308A4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 example dual redundant circuits</a:t>
            </a:r>
          </a:p>
          <a:p>
            <a:pPr lvl="1"/>
            <a:r>
              <a:rPr lang="en-US" dirty="0"/>
              <a:t>Note the independent circuits</a:t>
            </a:r>
          </a:p>
          <a:p>
            <a:pPr lvl="1"/>
            <a:r>
              <a:rPr lang="en-US" dirty="0"/>
              <a:t>Note the switch locations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EFA60D-8AF1-4773-A721-7BB0A5CC7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8971B1-33DE-4D21-B109-38747383E1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8</a:t>
            </a:fld>
            <a:endParaRPr lang="en-US" altLang="en-US" dirty="0"/>
          </a:p>
        </p:txBody>
      </p:sp>
      <p:pic>
        <p:nvPicPr>
          <p:cNvPr id="6" name="image4.png">
            <a:extLst>
              <a:ext uri="{FF2B5EF4-FFF2-40B4-BE49-F238E27FC236}">
                <a16:creationId xmlns:a16="http://schemas.microsoft.com/office/drawing/2014/main" id="{7141FB3C-3E26-4738-8A7C-55F92B8AA303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548130" y="3352800"/>
            <a:ext cx="6047740" cy="2934335"/>
          </a:xfrm>
          <a:prstGeom prst="rect">
            <a:avLst/>
          </a:prstGeom>
          <a:ln/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379D5DA-266C-4D9C-B1BD-17E48AA86F9F}"/>
              </a:ext>
            </a:extLst>
          </p:cNvPr>
          <p:cNvSpPr/>
          <p:nvPr/>
        </p:nvSpPr>
        <p:spPr bwMode="auto">
          <a:xfrm>
            <a:off x="328613" y="4144559"/>
            <a:ext cx="1042987" cy="1487487"/>
          </a:xfrm>
          <a:prstGeom prst="rect">
            <a:avLst/>
          </a:prstGeom>
          <a:solidFill>
            <a:srgbClr val="00B0F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F4E317B-43D7-4A5E-98E4-86E54CA080F9}"/>
              </a:ext>
            </a:extLst>
          </p:cNvPr>
          <p:cNvSpPr/>
          <p:nvPr/>
        </p:nvSpPr>
        <p:spPr bwMode="auto">
          <a:xfrm>
            <a:off x="7772400" y="4076223"/>
            <a:ext cx="1042987" cy="1487487"/>
          </a:xfrm>
          <a:prstGeom prst="rect">
            <a:avLst/>
          </a:prstGeom>
          <a:solidFill>
            <a:srgbClr val="00B0F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137F8A-2480-450D-9E4E-FECE72B6DB3E}"/>
              </a:ext>
            </a:extLst>
          </p:cNvPr>
          <p:cNvSpPr txBox="1"/>
          <p:nvPr/>
        </p:nvSpPr>
        <p:spPr>
          <a:xfrm flipH="1">
            <a:off x="444500" y="4572000"/>
            <a:ext cx="927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Drogue Parachute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C0AA3B5-568B-4995-85F4-736403C7D2D5}"/>
              </a:ext>
            </a:extLst>
          </p:cNvPr>
          <p:cNvSpPr txBox="1"/>
          <p:nvPr/>
        </p:nvSpPr>
        <p:spPr>
          <a:xfrm flipH="1">
            <a:off x="7830343" y="4558356"/>
            <a:ext cx="927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Main Parachute </a:t>
            </a:r>
          </a:p>
        </p:txBody>
      </p:sp>
    </p:spTree>
    <p:extLst>
      <p:ext uri="{BB962C8B-B14F-4D97-AF65-F5344CB8AC3E}">
        <p14:creationId xmlns:p14="http://schemas.microsoft.com/office/powerpoint/2010/main" val="40938322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BF6BC-CDE4-4451-BB83-EAF5962C3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COTS Altimeter - Brands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280480-97B6-47E2-8CF3-C1E90691CC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Some common brands (not extensive list)</a:t>
            </a:r>
          </a:p>
          <a:p>
            <a:pPr lvl="1"/>
            <a:r>
              <a:rPr lang="en-US" dirty="0"/>
              <a:t>Featherweight</a:t>
            </a:r>
          </a:p>
          <a:p>
            <a:pPr lvl="2"/>
            <a:r>
              <a:rPr lang="en-US" dirty="0"/>
              <a:t>https://www.featherweightaltimeters.com/raven-altimeter.html</a:t>
            </a:r>
          </a:p>
          <a:p>
            <a:pPr lvl="1"/>
            <a:r>
              <a:rPr lang="en-US" dirty="0"/>
              <a:t>Altus </a:t>
            </a:r>
            <a:r>
              <a:rPr lang="en-US" dirty="0" err="1"/>
              <a:t>Metrum</a:t>
            </a:r>
            <a:endParaRPr lang="en-US" dirty="0"/>
          </a:p>
          <a:p>
            <a:pPr lvl="2"/>
            <a:r>
              <a:rPr lang="en-US" dirty="0"/>
              <a:t>https://altusmetrum.org/</a:t>
            </a:r>
          </a:p>
          <a:p>
            <a:pPr lvl="1"/>
            <a:r>
              <a:rPr lang="en-US" dirty="0" err="1"/>
              <a:t>PerfectFlight</a:t>
            </a:r>
            <a:endParaRPr lang="en-US" dirty="0"/>
          </a:p>
          <a:p>
            <a:pPr lvl="1"/>
            <a:r>
              <a:rPr lang="en-US" dirty="0" err="1"/>
              <a:t>Missileworks</a:t>
            </a:r>
            <a:endParaRPr lang="en-US" dirty="0"/>
          </a:p>
          <a:p>
            <a:pPr lvl="1"/>
            <a:r>
              <a:rPr lang="en-US" sz="1800" dirty="0">
                <a:solidFill>
                  <a:srgbClr val="000000"/>
                </a:solidFill>
                <a:latin typeface="Times New Roman" pitchFamily="18"/>
                <a:hlinkClick r:id="rId3"/>
              </a:rPr>
              <a:t>https://www.nar.org/contest-flying/us-model-rocket-sporting-code/appendix/altimeters-approved-for-contest-use/</a:t>
            </a:r>
            <a:endParaRPr lang="en-US" sz="1800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51F175-3EB6-4CD0-8556-9E236920E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2837130-AE80-401B-998C-62A9999075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9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74592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A9634-E4AD-4031-8F36-70CC3E5ED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Switches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533C32-86EF-4C77-95CE-4CF739B178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Each altimeter must be on an independent circuit</a:t>
            </a:r>
          </a:p>
          <a:p>
            <a:pPr lvl="1"/>
            <a:endParaRPr lang="en-US" dirty="0"/>
          </a:p>
          <a:p>
            <a:r>
              <a:rPr lang="en-US" dirty="0"/>
              <a:t>Each altimeter must have an externally accessible switch </a:t>
            </a:r>
          </a:p>
          <a:p>
            <a:pPr lvl="1"/>
            <a:r>
              <a:rPr lang="en-US" dirty="0"/>
              <a:t>Your altimeters cannot be turned on until the rocket is vertical on the pad</a:t>
            </a:r>
          </a:p>
          <a:p>
            <a:pPr lvl="1"/>
            <a:r>
              <a:rPr lang="en-US" dirty="0"/>
              <a:t>The switch is typically accessible on the ‘switch band’ which also contains your vent holes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86A3E2-0EDF-49FF-94EF-430041457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D6D513-C4FA-4241-9EB1-46FDC2AE17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10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865010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C0FD7-7F9D-4F95-9C3F-FF906ECA91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Switches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46794E-76F6-43F4-995C-C87EC64B9D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Considerations</a:t>
            </a:r>
          </a:p>
          <a:p>
            <a:pPr lvl="1"/>
            <a:r>
              <a:rPr lang="en-US" sz="2000" dirty="0"/>
              <a:t>Use Switches Resistant To Changing States Under G-Forces (+ OR -)</a:t>
            </a:r>
          </a:p>
          <a:p>
            <a:pPr lvl="1"/>
            <a:r>
              <a:rPr lang="en-US" sz="2000" dirty="0"/>
              <a:t>Don't Rely On Twisted Wires to Complete Circuit</a:t>
            </a:r>
          </a:p>
          <a:p>
            <a:pPr lvl="1"/>
            <a:r>
              <a:rPr lang="en-US" sz="2000" dirty="0"/>
              <a:t>Screw-Down Switch / Magnetic-Activated Switches Preferred</a:t>
            </a:r>
          </a:p>
          <a:p>
            <a:pPr lvl="1"/>
            <a:r>
              <a:rPr lang="en-US" sz="2000" dirty="0"/>
              <a:t>Avoid BAT-HANDLE, TOGGLE, and SLIDE Switches</a:t>
            </a:r>
          </a:p>
          <a:p>
            <a:pPr lvl="2"/>
            <a:r>
              <a:rPr lang="en-US" sz="1800" dirty="0"/>
              <a:t>They Can (And HAVE) Changed State In-Flight, Resulting in Loss of Vehicle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DB65E86-5BDA-4C33-905E-629498CAA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024E22-3D5F-40DB-8C21-416F191DF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11</a:t>
            </a:fld>
            <a:endParaRPr lang="en-US" alt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49D8110-1ECC-4B75-B2B3-D11EEBE27B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3504096" y="4824653"/>
            <a:ext cx="2170875" cy="105706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9976159-C67E-4B32-A633-CE88C3BFD6B3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086600" y="4559747"/>
            <a:ext cx="1198627" cy="122238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4BACD2-F420-4845-AB2A-78F5C7DB7CAC}"/>
              </a:ext>
            </a:extLst>
          </p:cNvPr>
          <p:cNvSpPr txBox="1"/>
          <p:nvPr/>
        </p:nvSpPr>
        <p:spPr>
          <a:xfrm flipH="1">
            <a:off x="3276903" y="6062246"/>
            <a:ext cx="259019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Featherweight Screw Switch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235A314-7861-4A98-8BE8-6F68A49394F2}"/>
              </a:ext>
            </a:extLst>
          </p:cNvPr>
          <p:cNvSpPr txBox="1"/>
          <p:nvPr/>
        </p:nvSpPr>
        <p:spPr>
          <a:xfrm flipH="1">
            <a:off x="6248399" y="5757446"/>
            <a:ext cx="28956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Featherweight Magnetic Switch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E1B923D-7685-4654-A0C4-928A4993DE9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06424" y="4634847"/>
            <a:ext cx="1755075" cy="116312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3395303-2741-4C56-8B99-C5069359D84B}"/>
              </a:ext>
            </a:extLst>
          </p:cNvPr>
          <p:cNvSpPr txBox="1"/>
          <p:nvPr/>
        </p:nvSpPr>
        <p:spPr>
          <a:xfrm flipH="1">
            <a:off x="236771" y="5810386"/>
            <a:ext cx="32673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MissileWorks</a:t>
            </a:r>
            <a:r>
              <a:rPr lang="en-US" sz="1600" dirty="0"/>
              <a:t> 6-32 Screw Switch</a:t>
            </a:r>
          </a:p>
        </p:txBody>
      </p:sp>
    </p:spTree>
    <p:extLst>
      <p:ext uri="{BB962C8B-B14F-4D97-AF65-F5344CB8AC3E}">
        <p14:creationId xmlns:p14="http://schemas.microsoft.com/office/powerpoint/2010/main" val="6238446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D3A883-14E3-4CCA-B474-B9ABD38827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- Power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1F3A7-8C2B-48C9-9E97-EB06FBA280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Each altimeter must have a dedicated power source</a:t>
            </a:r>
          </a:p>
          <a:p>
            <a:pPr lvl="1"/>
            <a:r>
              <a:rPr lang="en-US" dirty="0"/>
              <a:t>Power is not shared to other devices</a:t>
            </a:r>
          </a:p>
          <a:p>
            <a:pPr lvl="4"/>
            <a:endParaRPr lang="en-US" dirty="0"/>
          </a:p>
          <a:p>
            <a:r>
              <a:rPr lang="en-US" dirty="0"/>
              <a:t>Understand power source your altimeter requires</a:t>
            </a:r>
          </a:p>
          <a:p>
            <a:pPr lvl="1"/>
            <a:r>
              <a:rPr lang="en-US" dirty="0"/>
              <a:t>They are not all the same (voltage range, current)</a:t>
            </a:r>
          </a:p>
          <a:p>
            <a:pPr lvl="4"/>
            <a:endParaRPr lang="en-US" dirty="0"/>
          </a:p>
          <a:p>
            <a:r>
              <a:rPr lang="en-US" dirty="0"/>
              <a:t>Secure your power source for high-G loading</a:t>
            </a:r>
          </a:p>
          <a:p>
            <a:pPr lvl="2"/>
            <a:endParaRPr lang="en-US" dirty="0"/>
          </a:p>
        </p:txBody>
      </p:sp>
      <p:pic>
        <p:nvPicPr>
          <p:cNvPr id="1026" name="Picture 2" descr="Lithium Ion Battery - 1Ah - PRT-13813 - SparkFun Electronics">
            <a:extLst>
              <a:ext uri="{FF2B5EF4-FFF2-40B4-BE49-F238E27FC236}">
                <a16:creationId xmlns:a16="http://schemas.microsoft.com/office/drawing/2014/main" id="{5081867C-EFE2-4D4F-86C1-86631E632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502920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A picture containing text, battery&#10;&#10;Description automatically generated">
            <a:extLst>
              <a:ext uri="{FF2B5EF4-FFF2-40B4-BE49-F238E27FC236}">
                <a16:creationId xmlns:a16="http://schemas.microsoft.com/office/drawing/2014/main" id="{D2D495B8-5E06-47AD-A68E-58D0564FD6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953000" y="5028156"/>
            <a:ext cx="1604962" cy="1604962"/>
          </a:xfrm>
          <a:prstGeom prst="rect">
            <a:avLst/>
          </a:prstGeom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74B57F-D80A-44D0-955C-0CB1EAD09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418DED-91A2-47F2-9E35-C90488493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12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5690601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2B7CC-0713-4E43-A635-05276E043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- Tracking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14E13A-301C-466D-A1B2-A5DB1F7907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Your rocket is  required to have a tracking device</a:t>
            </a:r>
          </a:p>
          <a:p>
            <a:pPr lvl="1"/>
            <a:r>
              <a:rPr lang="en-US" dirty="0"/>
              <a:t>*Aside from the Challenge tracking in Moon Challenge</a:t>
            </a:r>
          </a:p>
          <a:p>
            <a:pPr lvl="1"/>
            <a:endParaRPr lang="en-US" dirty="0"/>
          </a:p>
          <a:p>
            <a:r>
              <a:rPr lang="en-US" dirty="0"/>
              <a:t>There are a variety of simple plug and play GPS tracking devices offered by the altimeter companies mentioned previously</a:t>
            </a:r>
          </a:p>
          <a:p>
            <a:endParaRPr lang="en-US" dirty="0"/>
          </a:p>
          <a:p>
            <a:r>
              <a:rPr lang="en-US" dirty="0"/>
              <a:t>Ensure you test your tracking device and understand its operation thoroughly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AC6746C-A660-4E78-806C-03C332A1B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91A39A-01B5-40B4-A977-216950A31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13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5705320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18C81-2A8A-402A-A7AC-7B136B0E6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- Tracking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02F79-5058-4A4E-8E86-E9917E769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Radio Frequency Considerations</a:t>
            </a:r>
          </a:p>
          <a:p>
            <a:pPr lvl="1"/>
            <a:r>
              <a:rPr lang="en-US" dirty="0"/>
              <a:t>License-Free Operation</a:t>
            </a:r>
          </a:p>
          <a:p>
            <a:pPr lvl="1"/>
            <a:r>
              <a:rPr lang="en-US" dirty="0"/>
              <a:t>Amateur Band Operation</a:t>
            </a:r>
          </a:p>
          <a:p>
            <a:pPr lvl="1"/>
            <a:endParaRPr lang="en-US" dirty="0"/>
          </a:p>
          <a:p>
            <a:r>
              <a:rPr lang="en-US" dirty="0"/>
              <a:t>Components</a:t>
            </a:r>
          </a:p>
          <a:p>
            <a:pPr lvl="1"/>
            <a:r>
              <a:rPr lang="en-US" dirty="0"/>
              <a:t>Flight Segment</a:t>
            </a:r>
          </a:p>
          <a:p>
            <a:pPr lvl="1"/>
            <a:r>
              <a:rPr lang="en-US" dirty="0"/>
              <a:t>Ground Segment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CF8EE5-F3E3-4E3A-9E32-B9C926A9B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0E67DB-4FFB-4524-9BBA-605F2F52C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14</a:t>
            </a:fld>
            <a:endParaRPr lang="en-US" alt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8D40F5F-4A0E-42DB-8FF5-1DD5FA0444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0645" y="1699426"/>
            <a:ext cx="2450318" cy="20935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331D982-D347-4C91-98CD-08C7F2F410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3821" y="3814762"/>
            <a:ext cx="2849316" cy="181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8696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18C81-2A8A-402A-A7AC-7B136B0E6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- Tracking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02F79-5058-4A4E-8E86-E9917E769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Radio Tracking Frequency Considerations</a:t>
            </a:r>
          </a:p>
          <a:p>
            <a:pPr lvl="1"/>
            <a:r>
              <a:rPr lang="en-US" dirty="0"/>
              <a:t>License-Free / Unlicensed Operation</a:t>
            </a:r>
          </a:p>
          <a:p>
            <a:pPr lvl="2"/>
            <a:r>
              <a:rPr lang="en-US" dirty="0"/>
              <a:t>ISM Band (Industrial, Scientific &amp; Medical)</a:t>
            </a:r>
          </a:p>
          <a:p>
            <a:pPr lvl="2"/>
            <a:r>
              <a:rPr lang="en-US" dirty="0"/>
              <a:t>315 MHz, 915 MHz, &amp; 2.4GHz in the United States</a:t>
            </a:r>
          </a:p>
          <a:p>
            <a:pPr lvl="1"/>
            <a:r>
              <a:rPr lang="en-US" dirty="0"/>
              <a:t>Amateur Band Operation</a:t>
            </a:r>
          </a:p>
          <a:p>
            <a:pPr lvl="2"/>
            <a:r>
              <a:rPr lang="en-US" dirty="0"/>
              <a:t>Requires US Amateur Radio Operator's License</a:t>
            </a:r>
          </a:p>
          <a:p>
            <a:pPr lvl="3"/>
            <a:r>
              <a:rPr lang="en-US" dirty="0"/>
              <a:t>Technician Class at a Minimum</a:t>
            </a:r>
          </a:p>
          <a:p>
            <a:pPr lvl="4"/>
            <a:endParaRPr lang="en-US" dirty="0"/>
          </a:p>
          <a:p>
            <a:r>
              <a:rPr lang="en-US" dirty="0"/>
              <a:t>FNL suggests a license-free tracker and prohibits transmissions that exceed 250 </a:t>
            </a:r>
            <a:r>
              <a:rPr lang="en-US" dirty="0" err="1"/>
              <a:t>mW</a:t>
            </a:r>
            <a:r>
              <a:rPr lang="en-US" dirty="0"/>
              <a:t>.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CF8EE5-F3E3-4E3A-9E32-B9C926A9B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0E67DB-4FFB-4524-9BBA-605F2F52C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085461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18C81-2A8A-402A-A7AC-7B136B0E6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- Tracking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CF8EE5-F3E3-4E3A-9E32-B9C926A9B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0E67DB-4FFB-4524-9BBA-605F2F52C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16</a:t>
            </a:fld>
            <a:endParaRPr lang="en-US" alt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3D63250-8653-4ECA-AE93-D3215013AA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8406" y="1941513"/>
            <a:ext cx="6429375" cy="4114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307B7E2-C0A0-4A61-85E0-86336331BB9F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47782" y="5599111"/>
            <a:ext cx="1116704" cy="457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0657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18C81-2A8A-402A-A7AC-7B136B0E6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- Tracking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02F79-5058-4A4E-8E86-E9917E7693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3078" y="1941513"/>
            <a:ext cx="8208962" cy="4114800"/>
          </a:xfrm>
        </p:spPr>
        <p:txBody>
          <a:bodyPr/>
          <a:lstStyle/>
          <a:p>
            <a:r>
              <a:rPr lang="en-US" dirty="0"/>
              <a:t>Flight Component</a:t>
            </a:r>
          </a:p>
          <a:p>
            <a:pPr lvl="1"/>
            <a:r>
              <a:rPr lang="en-US" dirty="0"/>
              <a:t>GPS &amp; Antenna</a:t>
            </a:r>
          </a:p>
          <a:p>
            <a:pPr lvl="2"/>
            <a:endParaRPr lang="en-US" dirty="0"/>
          </a:p>
          <a:p>
            <a:pPr lvl="1"/>
            <a:r>
              <a:rPr lang="en-US" dirty="0"/>
              <a:t>Tracker Transmitter</a:t>
            </a:r>
          </a:p>
          <a:p>
            <a:pPr lvl="2"/>
            <a:endParaRPr lang="en-US" dirty="0"/>
          </a:p>
          <a:p>
            <a:pPr lvl="1"/>
            <a:r>
              <a:rPr lang="en-US" dirty="0"/>
              <a:t>Battery / Power</a:t>
            </a:r>
          </a:p>
          <a:p>
            <a:pPr lvl="2"/>
            <a:endParaRPr lang="en-US" dirty="0"/>
          </a:p>
          <a:p>
            <a:pPr lvl="1"/>
            <a:r>
              <a:rPr lang="en-US" dirty="0"/>
              <a:t>Switch</a:t>
            </a:r>
          </a:p>
          <a:p>
            <a:pPr lvl="1"/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CF8EE5-F3E3-4E3A-9E32-B9C926A9B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0E67DB-4FFB-4524-9BBA-605F2F52C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17</a:t>
            </a:fld>
            <a:endParaRPr lang="en-US" alt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58E4E2A-F6D0-4786-9FC1-D07703CDB6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145" l="0" r="100000">
                        <a14:backgroundMark x1="2714" y1="54701" x2="17119" y2="98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6523" y="4319876"/>
            <a:ext cx="2788565" cy="13642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315DE98-303B-4D6E-9D01-D63D9BE97B4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696" b="86957" l="3293" r="9521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53000" y="1726878"/>
            <a:ext cx="4135367" cy="114812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B386859-81E7-43BD-9B50-68D3C525E1FC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5985" y="3054717"/>
            <a:ext cx="2050538" cy="143964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6BD51C6-15C6-4FA9-8390-96127E0D96AD}"/>
              </a:ext>
            </a:extLst>
          </p:cNvPr>
          <p:cNvSpPr txBox="1"/>
          <p:nvPr/>
        </p:nvSpPr>
        <p:spPr>
          <a:xfrm>
            <a:off x="6493538" y="2953201"/>
            <a:ext cx="220502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Featherweight GPS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0CE7717-05D6-4180-9585-7E54E1C612D8}"/>
              </a:ext>
            </a:extLst>
          </p:cNvPr>
          <p:cNvSpPr txBox="1"/>
          <p:nvPr/>
        </p:nvSpPr>
        <p:spPr>
          <a:xfrm>
            <a:off x="6955810" y="5677124"/>
            <a:ext cx="19177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Apogee Simple GPS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5185F1F-38FC-444A-B8A5-D0A63AEA5F49}"/>
              </a:ext>
            </a:extLst>
          </p:cNvPr>
          <p:cNvSpPr txBox="1"/>
          <p:nvPr/>
        </p:nvSpPr>
        <p:spPr>
          <a:xfrm>
            <a:off x="4007637" y="4582959"/>
            <a:ext cx="21010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AltusMetrum</a:t>
            </a:r>
            <a:r>
              <a:rPr lang="en-US" sz="1600" dirty="0"/>
              <a:t> </a:t>
            </a:r>
            <a:r>
              <a:rPr lang="en-US" sz="1600" dirty="0" err="1"/>
              <a:t>TeleGPS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7093897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18C81-2A8A-402A-A7AC-7B136B0E6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- Tracking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02F79-5058-4A4E-8E86-E9917E7693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613" y="1941513"/>
            <a:ext cx="5780087" cy="4114800"/>
          </a:xfrm>
        </p:spPr>
        <p:txBody>
          <a:bodyPr/>
          <a:lstStyle/>
          <a:p>
            <a:r>
              <a:rPr lang="en-US" dirty="0"/>
              <a:t>Ground Component</a:t>
            </a:r>
          </a:p>
          <a:p>
            <a:pPr lvl="1"/>
            <a:r>
              <a:rPr lang="en-US" dirty="0"/>
              <a:t>Receiving Antenna</a:t>
            </a:r>
          </a:p>
          <a:p>
            <a:pPr lvl="2"/>
            <a:endParaRPr lang="en-US" dirty="0"/>
          </a:p>
          <a:p>
            <a:pPr lvl="1"/>
            <a:r>
              <a:rPr lang="en-US" dirty="0"/>
              <a:t>Receiver</a:t>
            </a:r>
          </a:p>
          <a:p>
            <a:pPr lvl="2"/>
            <a:endParaRPr lang="en-US" dirty="0"/>
          </a:p>
          <a:p>
            <a:pPr lvl="1"/>
            <a:r>
              <a:rPr lang="en-US" dirty="0"/>
              <a:t>Computer or Tablet/ Cellphone</a:t>
            </a:r>
          </a:p>
          <a:p>
            <a:pPr lvl="2"/>
            <a:endParaRPr lang="en-US" dirty="0"/>
          </a:p>
          <a:p>
            <a:pPr lvl="1"/>
            <a:r>
              <a:rPr lang="en-US" dirty="0"/>
              <a:t>Software Application Compatible with Tracker and Computer/Cellphone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CF8EE5-F3E3-4E3A-9E32-B9C926A9B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0E67DB-4FFB-4524-9BBA-605F2F52C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18</a:t>
            </a:fld>
            <a:endParaRPr lang="en-US" alt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90BF2C6-7623-4FAF-87F6-27ED4A7A9B02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1137" y="2580153"/>
            <a:ext cx="1427572" cy="142469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1E7F265-99B5-4AFF-9EFC-4CFEA259D832}"/>
              </a:ext>
            </a:extLst>
          </p:cNvPr>
          <p:cNvSpPr txBox="1"/>
          <p:nvPr/>
        </p:nvSpPr>
        <p:spPr>
          <a:xfrm>
            <a:off x="4845071" y="2135134"/>
            <a:ext cx="18936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Apogee Simple GPS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3DFAD5D-74C2-44BD-8665-3F3424FE7C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33333" y1="2663" x2="33542" y2="97821"/>
                        <a14:foregroundMark x1="1667" y1="49153" x2="96667" y2="47700"/>
                        <a14:foregroundMark x1="61875" y1="5569" x2="63750" y2="93947"/>
                        <a14:foregroundMark x1="90625" y1="12107" x2="92917" y2="84988"/>
                        <a14:backgroundMark x1="3333" y1="58111" x2="26667" y2="86441"/>
                        <a14:backgroundMark x1="37917" y1="55206" x2="57500" y2="79661"/>
                        <a14:backgroundMark x1="65833" y1="55932" x2="88125" y2="77482"/>
                        <a14:backgroundMark x1="95625" y1="52542" x2="97500" y2="84019"/>
                        <a14:backgroundMark x1="38958" y1="86199" x2="57083" y2="8401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16200000">
            <a:off x="6978194" y="1256404"/>
            <a:ext cx="2100024" cy="18068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098F098-1611-472B-94E3-0C93922D096E}"/>
              </a:ext>
            </a:extLst>
          </p:cNvPr>
          <p:cNvSpPr txBox="1"/>
          <p:nvPr/>
        </p:nvSpPr>
        <p:spPr>
          <a:xfrm>
            <a:off x="6865792" y="3242846"/>
            <a:ext cx="22782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/>
              <a:t>AltusMetrum</a:t>
            </a:r>
            <a:r>
              <a:rPr lang="en-US" sz="1600" dirty="0"/>
              <a:t> </a:t>
            </a:r>
            <a:r>
              <a:rPr lang="en-US" sz="1600" dirty="0" err="1"/>
              <a:t>TeleBT</a:t>
            </a:r>
            <a:endParaRPr lang="en-US" sz="16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ADBF679-BB91-443B-A395-98684E83705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8297" b="95197" l="8468" r="94556">
                        <a14:foregroundMark x1="57258" y1="47598" x2="91331" y2="44105"/>
                        <a14:foregroundMark x1="71774" y1="75546" x2="76210" y2="825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70341" y="4723161"/>
            <a:ext cx="2034555" cy="9381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5EB1ADC-F578-41F4-94D4-56216D5BC4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4896" y="4304701"/>
            <a:ext cx="883487" cy="1569888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71597BD8-EDC8-4ED8-96BC-2E573C4EE8BC}"/>
              </a:ext>
            </a:extLst>
          </p:cNvPr>
          <p:cNvSpPr txBox="1"/>
          <p:nvPr/>
        </p:nvSpPr>
        <p:spPr>
          <a:xfrm>
            <a:off x="6464206" y="5792166"/>
            <a:ext cx="25485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Featherweight GPS and App</a:t>
            </a:r>
          </a:p>
        </p:txBody>
      </p:sp>
    </p:spTree>
    <p:extLst>
      <p:ext uri="{BB962C8B-B14F-4D97-AF65-F5344CB8AC3E}">
        <p14:creationId xmlns:p14="http://schemas.microsoft.com/office/powerpoint/2010/main" val="24164513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18C81-2A8A-402A-A7AC-7B136B0E6E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– Tracking Brands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C02F79-5058-4A4E-8E86-E9917E7693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Common GPS Trackers (not extensive list)</a:t>
            </a:r>
          </a:p>
          <a:p>
            <a:pPr lvl="1"/>
            <a:r>
              <a:rPr lang="en-US" dirty="0"/>
              <a:t>Featherweight</a:t>
            </a:r>
            <a:endParaRPr lang="en-US" sz="2800" dirty="0"/>
          </a:p>
          <a:p>
            <a:pPr lvl="2"/>
            <a:r>
              <a:rPr lang="en-US" sz="1800" dirty="0">
                <a:solidFill>
                  <a:srgbClr val="000000"/>
                </a:solidFill>
                <a:latin typeface="Times New Roman" pitchFamily="18"/>
                <a:hlinkClick r:id="rId2"/>
              </a:rPr>
              <a:t>https://www.featherweightaltimeters.com/featherweight-gps-tracker1.html</a:t>
            </a:r>
            <a:endParaRPr lang="en-US" sz="1800" dirty="0">
              <a:solidFill>
                <a:srgbClr val="000000"/>
              </a:solidFill>
              <a:latin typeface="Times New Roman" pitchFamily="18"/>
            </a:endParaRPr>
          </a:p>
          <a:p>
            <a:pPr lvl="1"/>
            <a:r>
              <a:rPr lang="en-US" dirty="0"/>
              <a:t>Altus </a:t>
            </a:r>
            <a:r>
              <a:rPr lang="en-US" dirty="0" err="1"/>
              <a:t>Metrum</a:t>
            </a:r>
            <a:endParaRPr lang="en-US" dirty="0">
              <a:solidFill>
                <a:srgbClr val="000000"/>
              </a:solidFill>
              <a:latin typeface="Times New Roman" pitchFamily="18"/>
              <a:hlinkClick r:id="rId3"/>
            </a:endParaRPr>
          </a:p>
          <a:p>
            <a:pPr lvl="2"/>
            <a:r>
              <a:rPr lang="en-US" sz="1800" dirty="0">
                <a:solidFill>
                  <a:srgbClr val="000000"/>
                </a:solidFill>
                <a:latin typeface="Times New Roman" pitchFamily="18"/>
                <a:hlinkClick r:id="rId3"/>
              </a:rPr>
              <a:t>https://altusmetrum.org/</a:t>
            </a:r>
            <a:endParaRPr lang="en-US" sz="1800" dirty="0">
              <a:solidFill>
                <a:srgbClr val="000000"/>
              </a:solidFill>
              <a:latin typeface="Times New Roman" pitchFamily="18"/>
            </a:endParaRPr>
          </a:p>
          <a:p>
            <a:pPr lvl="1"/>
            <a:r>
              <a:rPr lang="en-US" sz="2800" dirty="0">
                <a:solidFill>
                  <a:srgbClr val="000000"/>
                </a:solidFill>
                <a:latin typeface="Times New Roman" pitchFamily="18"/>
              </a:rPr>
              <a:t>Apogee Components</a:t>
            </a:r>
          </a:p>
          <a:p>
            <a:pPr lvl="2"/>
            <a:r>
              <a:rPr lang="en-US" sz="1800" dirty="0">
                <a:solidFill>
                  <a:srgbClr val="000000"/>
                </a:solidFill>
                <a:latin typeface="Times New Roman" pitchFamily="18"/>
                <a:hlinkClick r:id="rId4"/>
              </a:rPr>
              <a:t>https://www.apogeerockets.com/Electronics-Payloads/Rocket-Locators/Simple-GPS-Tracker</a:t>
            </a:r>
            <a:endParaRPr lang="en-US" sz="1800" dirty="0">
              <a:solidFill>
                <a:srgbClr val="000000"/>
              </a:solidFill>
              <a:latin typeface="Times New Roman" pitchFamily="18"/>
            </a:endParaRPr>
          </a:p>
          <a:p>
            <a:pPr lvl="3"/>
            <a:endParaRPr lang="en-US" dirty="0"/>
          </a:p>
          <a:p>
            <a:r>
              <a:rPr lang="en-US" dirty="0"/>
              <a:t>There also exist RF tracking options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CF8EE5-F3E3-4E3A-9E32-B9C926A9BA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20E67DB-4FFB-4524-9BBA-605F2F52C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19</a:t>
            </a:fld>
            <a:endParaRPr lang="en-US" altLang="en-US" dirty="0"/>
          </a:p>
        </p:txBody>
      </p:sp>
      <p:pic>
        <p:nvPicPr>
          <p:cNvPr id="6" name="image12.jpg" descr="RC-SP TRANSMITTER">
            <a:extLst>
              <a:ext uri="{FF2B5EF4-FFF2-40B4-BE49-F238E27FC236}">
                <a16:creationId xmlns:a16="http://schemas.microsoft.com/office/drawing/2014/main" id="{9BCFA813-7F73-4CB1-949D-CBC0A551B0C5}"/>
              </a:ext>
            </a:extLst>
          </p:cNvPr>
          <p:cNvPicPr/>
          <p:nvPr/>
        </p:nvPicPr>
        <p:blipFill>
          <a:blip r:embed="rId5"/>
          <a:srcRect/>
          <a:stretch>
            <a:fillRect/>
          </a:stretch>
        </p:blipFill>
        <p:spPr>
          <a:xfrm>
            <a:off x="7745098" y="4282477"/>
            <a:ext cx="1070289" cy="542799"/>
          </a:xfrm>
          <a:prstGeom prst="rect">
            <a:avLst/>
          </a:prstGeom>
          <a:ln/>
        </p:spPr>
      </p:pic>
      <p:pic>
        <p:nvPicPr>
          <p:cNvPr id="7" name="image144.jpg" descr="PR-100A">
            <a:extLst>
              <a:ext uri="{FF2B5EF4-FFF2-40B4-BE49-F238E27FC236}">
                <a16:creationId xmlns:a16="http://schemas.microsoft.com/office/drawing/2014/main" id="{41C93B00-5225-4BE6-A6C9-BC5DDA1029D6}"/>
              </a:ext>
            </a:extLst>
          </p:cNvPr>
          <p:cNvPicPr/>
          <p:nvPr/>
        </p:nvPicPr>
        <p:blipFill>
          <a:blip r:embed="rId6"/>
          <a:srcRect/>
          <a:stretch>
            <a:fillRect/>
          </a:stretch>
        </p:blipFill>
        <p:spPr>
          <a:xfrm>
            <a:off x="6705600" y="4968945"/>
            <a:ext cx="2109787" cy="1142977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9721819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4540F-264D-4154-9005-30DFC8DCD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Bay - Hardware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26463E-A702-40D9-91F3-B28BB78B19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Avionics bay is typically located in the coupler section between the booster and sustainer section</a:t>
            </a:r>
          </a:p>
          <a:p>
            <a:pPr lvl="1"/>
            <a:r>
              <a:rPr lang="en-US" dirty="0"/>
              <a:t>This means it is located between the drogue parachute (booster) and the main parachute (sustainer) as well</a:t>
            </a:r>
          </a:p>
          <a:p>
            <a:pPr lvl="1"/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B99C0E-1C24-4F2A-9747-2C2D1551C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2860C4-2204-4A69-A0A7-3A436AFC2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20</a:t>
            </a:fld>
            <a:endParaRPr lang="en-US" altLang="en-US" dirty="0"/>
          </a:p>
        </p:txBody>
      </p:sp>
      <p:pic>
        <p:nvPicPr>
          <p:cNvPr id="6" name="image20.png">
            <a:extLst>
              <a:ext uri="{FF2B5EF4-FFF2-40B4-BE49-F238E27FC236}">
                <a16:creationId xmlns:a16="http://schemas.microsoft.com/office/drawing/2014/main" id="{1AE54FF8-0725-4018-A3EB-EF771012281C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1104900" y="4013698"/>
            <a:ext cx="6934200" cy="1639887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42542503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4540F-264D-4154-9005-30DFC8DCDA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7240" y="771099"/>
            <a:ext cx="8637588" cy="762000"/>
          </a:xfrm>
        </p:spPr>
        <p:txBody>
          <a:bodyPr/>
          <a:lstStyle/>
          <a:p>
            <a:r>
              <a:rPr lang="en-US" dirty="0"/>
              <a:t>Avionics Bay - Hardware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26463E-A702-40D9-91F3-B28BB78B19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613" y="1941513"/>
            <a:ext cx="6300787" cy="4114800"/>
          </a:xfrm>
        </p:spPr>
        <p:txBody>
          <a:bodyPr/>
          <a:lstStyle/>
          <a:p>
            <a:r>
              <a:rPr lang="en-US" dirty="0"/>
              <a:t>Your avionics sled will sit inside the coupler</a:t>
            </a:r>
          </a:p>
          <a:p>
            <a:pPr lvl="1"/>
            <a:r>
              <a:rPr lang="en-US" dirty="0"/>
              <a:t>You may fabricate your sled to integrate</a:t>
            </a:r>
          </a:p>
          <a:p>
            <a:pPr lvl="1"/>
            <a:endParaRPr lang="en-US" dirty="0"/>
          </a:p>
          <a:p>
            <a:r>
              <a:rPr lang="en-US" dirty="0"/>
              <a:t>Your switch / vent band will be centered outside the coupler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B99C0E-1C24-4F2A-9747-2C2D1551CC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2860C4-2204-4A69-A0A7-3A436AFC2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21</a:t>
            </a:fld>
            <a:endParaRPr lang="en-US" altLang="en-US" dirty="0"/>
          </a:p>
        </p:txBody>
      </p:sp>
      <p:pic>
        <p:nvPicPr>
          <p:cNvPr id="6" name="image42.jpg">
            <a:extLst>
              <a:ext uri="{FF2B5EF4-FFF2-40B4-BE49-F238E27FC236}">
                <a16:creationId xmlns:a16="http://schemas.microsoft.com/office/drawing/2014/main" id="{91046984-7C6B-4D79-BE6E-CE76ABE17F70}"/>
              </a:ext>
            </a:extLst>
          </p:cNvPr>
          <p:cNvPicPr/>
          <p:nvPr/>
        </p:nvPicPr>
        <p:blipFill>
          <a:blip r:embed="rId2"/>
          <a:srcRect t="2214" b="7885"/>
          <a:stretch>
            <a:fillRect/>
          </a:stretch>
        </p:blipFill>
        <p:spPr>
          <a:xfrm>
            <a:off x="6629400" y="1533099"/>
            <a:ext cx="2197360" cy="2581701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A53E240-8649-443A-AEE4-FF2EFEFBEB6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lum/>
            <a:alphaModFix/>
          </a:blip>
          <a:srcRect l="40177" t="1509" r="11284"/>
          <a:stretch/>
        </p:blipFill>
        <p:spPr>
          <a:xfrm rot="16200000">
            <a:off x="6099552" y="3288664"/>
            <a:ext cx="1447800" cy="43748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931125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948B7-9F5E-4F8B-B9CC-2C020ECDF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Hardware - Sleds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04D2B6-A002-40DF-9663-F7AE49CAA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49ABDA4-5B8E-4E52-A264-65764D179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22</a:t>
            </a:fld>
            <a:endParaRPr lang="en-US" alt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6BB8484-D4F2-4D31-BC46-FC6591473B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1755" y="3642939"/>
            <a:ext cx="2859052" cy="198521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52D7577-9F69-4EE7-BABC-50EF92D623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0119" y="3619180"/>
            <a:ext cx="2977816" cy="198521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86940D6-18FA-40B2-AD82-2872C7917A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394" y="1665771"/>
            <a:ext cx="2843265" cy="176864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5AA0FF0-2F7E-4B34-AE73-1A901C1D29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46447" y="1587653"/>
            <a:ext cx="2638737" cy="19248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7922CAC-29BF-44AD-ABB5-28F38AE118E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6627360" y="2787942"/>
            <a:ext cx="2950369" cy="1300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9466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ED16DB40-DDD6-40C6-B28F-D63ACF963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Hardware – Printed Sleds</a:t>
            </a:r>
          </a:p>
        </p:txBody>
      </p:sp>
      <p:sp>
        <p:nvSpPr>
          <p:cNvPr id="3" name="Google Shape;544;p15">
            <a:extLst>
              <a:ext uri="{FF2B5EF4-FFF2-40B4-BE49-F238E27FC236}">
                <a16:creationId xmlns:a16="http://schemas.microsoft.com/office/drawing/2014/main" id="{DA88C253-EE84-41BC-B72D-6EC2B13B7C0F}"/>
              </a:ext>
            </a:extLst>
          </p:cNvPr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  <a:noFill/>
          <a:ln>
            <a:noFill/>
          </a:ln>
        </p:spPr>
        <p:txBody>
          <a:bodyPr spcFirstLastPara="1" vert="horz" wrap="square" lIns="67500" tIns="33750" rIns="67500" bIns="33750" numCol="1" anchor="t" anchorCtr="0" compatLnSpc="1">
            <a:prstTxWarp prst="textNoShape">
              <a:avLst/>
            </a:prstTxWarp>
            <a:sp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fld id="{00000000-1234-1234-1234-123412341234}" type="slidenum">
              <a:rPr lang="en-US" sz="135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>
                <a:spcBef>
                  <a:spcPts val="0"/>
                </a:spcBef>
                <a:spcAft>
                  <a:spcPts val="0"/>
                </a:spcAft>
              </a:pPr>
              <a:t>23</a:t>
            </a:fld>
            <a:endParaRPr sz="135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C89A9D-7B72-4BCD-A4C7-5BC4D9C589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0988" y="2012281"/>
            <a:ext cx="2490536" cy="31474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A44E38-462A-4042-A3D8-4A93D6D178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480" y="2400301"/>
            <a:ext cx="1639440" cy="314746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65AC933-FE68-450F-ACE6-202507F1F3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2348096" y="3175643"/>
            <a:ext cx="3057225" cy="1847789"/>
          </a:xfrm>
          <a:prstGeom prst="rect">
            <a:avLst/>
          </a:prstGeom>
        </p:spPr>
      </p:pic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66313199-9BAF-4B4B-A4BC-DE1729B29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</p:spTree>
    <p:extLst>
      <p:ext uri="{BB962C8B-B14F-4D97-AF65-F5344CB8AC3E}">
        <p14:creationId xmlns:p14="http://schemas.microsoft.com/office/powerpoint/2010/main" val="25203571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B6DF2-2BFF-4775-A6A2-B40DB0744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Bay - Hardware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0B6D7-C04B-4AAB-BDC7-5E22E90C5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Mounting Considerations</a:t>
            </a:r>
          </a:p>
          <a:p>
            <a:pPr lvl="1"/>
            <a:r>
              <a:rPr lang="en-US" dirty="0"/>
              <a:t>Tracking /Telemetry Require RF-Transparent Airframe in Vicinity of Antennas</a:t>
            </a:r>
          </a:p>
          <a:p>
            <a:pPr lvl="2"/>
            <a:r>
              <a:rPr lang="en-US" dirty="0"/>
              <a:t>No Carbon Fiber</a:t>
            </a:r>
          </a:p>
          <a:p>
            <a:pPr lvl="2"/>
            <a:r>
              <a:rPr lang="en-US" dirty="0"/>
              <a:t>No Metal (Aluminum, Steel, etc.)</a:t>
            </a:r>
          </a:p>
          <a:p>
            <a:pPr lvl="2"/>
            <a:r>
              <a:rPr lang="en-US" dirty="0"/>
              <a:t>No Metallic-Finish (Paint, Heat-shrink Covering, etc.)</a:t>
            </a:r>
          </a:p>
          <a:p>
            <a:pPr lvl="1"/>
            <a:r>
              <a:rPr lang="en-US" dirty="0"/>
              <a:t>Barometric Sensors Require Free Airflow to Operate</a:t>
            </a:r>
          </a:p>
          <a:p>
            <a:pPr lvl="2"/>
            <a:r>
              <a:rPr lang="en-US" dirty="0"/>
              <a:t>Add Ports/Vent Holes Into Avionics Bay/Switch Band</a:t>
            </a:r>
          </a:p>
          <a:p>
            <a:pPr lvl="3"/>
            <a:r>
              <a:rPr lang="en-US" dirty="0"/>
              <a:t>See Handbook of Modern Rocketry (G. Harry Stine)</a:t>
            </a:r>
          </a:p>
          <a:p>
            <a:pPr lvl="3"/>
            <a:r>
              <a:rPr lang="en-US" dirty="0"/>
              <a:t>See Modern High Power Rocketry 2 (Mark </a:t>
            </a:r>
            <a:r>
              <a:rPr lang="en-US" dirty="0" err="1"/>
              <a:t>Canapa</a:t>
            </a:r>
            <a:r>
              <a:rPr lang="en-US" dirty="0"/>
              <a:t>)</a:t>
            </a:r>
          </a:p>
          <a:p>
            <a:pPr lvl="3"/>
            <a:r>
              <a:rPr lang="en-US" dirty="0"/>
              <a:t>See FNL Competition Handbook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CAF947-0C3C-4C5D-8CF6-42BA7E101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ADD89A-9E9F-4CC2-B776-08764FD8F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24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767721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B6DF2-2BFF-4775-A6A2-B40DB0744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Bay - Hardware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D0B6D7-C04B-4AAB-BDC7-5E22E90C5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Mounting Considerations</a:t>
            </a:r>
          </a:p>
          <a:p>
            <a:pPr lvl="1"/>
            <a:r>
              <a:rPr lang="en-US" dirty="0"/>
              <a:t>Rigidly Mount All Avionics With Appropriate Hardware to Insure Proper Function</a:t>
            </a:r>
          </a:p>
          <a:p>
            <a:pPr lvl="2"/>
            <a:r>
              <a:rPr lang="en-US" dirty="0"/>
              <a:t>Accelerometers and Gyros Require Solid Mounting For Error-Free Performance</a:t>
            </a:r>
          </a:p>
          <a:p>
            <a:pPr lvl="2"/>
            <a:r>
              <a:rPr lang="en-US" dirty="0"/>
              <a:t>All Wiring Should Be Soldered AND/OR Crimped to Insure Connections Under G’s</a:t>
            </a:r>
          </a:p>
          <a:p>
            <a:pPr lvl="2"/>
            <a:r>
              <a:rPr lang="en-US" dirty="0"/>
              <a:t>Ensure to use the proper size of wiring (based on current / resistance)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9CAF947-0C3C-4C5D-8CF6-42BA7E101A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ADD89A-9E9F-4CC2-B776-08764FD8F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25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2325977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C47B9-B4FA-4298-A4F9-9B67C20086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Bay - Hardware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763A1C-3C29-4909-B011-F71ADD6B4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F237F15-5FBC-46EE-BE0A-0C6F0E443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26</a:t>
            </a:fld>
            <a:endParaRPr lang="en-US" alt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8719EF4-F403-432D-9D9D-7CCA0D4F94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lum/>
            <a:alphaModFix/>
          </a:blip>
          <a:srcRect l="9459" t="16070" r="15911" b="2400"/>
          <a:stretch/>
        </p:blipFill>
        <p:spPr>
          <a:xfrm>
            <a:off x="1047750" y="2024061"/>
            <a:ext cx="2349500" cy="4111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3EFB0D7-BCCF-4253-A864-85D4815EAD2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lum/>
            <a:alphaModFix/>
          </a:blip>
          <a:srcRect t="37941" r="8078"/>
          <a:stretch/>
        </p:blipFill>
        <p:spPr>
          <a:xfrm>
            <a:off x="3413172" y="2879236"/>
            <a:ext cx="5029200" cy="21369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00701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EA593B-EE58-4C6D-A231-C8EF2A226E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Bay - Hardware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304072-00EE-4736-82B0-6912A642C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3A14F8-9C1F-4807-BA70-E5C230355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27</a:t>
            </a:fld>
            <a:endParaRPr lang="en-US" alt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CBC389-2ED1-49AE-A133-AF62E92962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lum/>
            <a:alphaModFix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830" r="5803" b="7703"/>
          <a:stretch/>
        </p:blipFill>
        <p:spPr>
          <a:xfrm>
            <a:off x="349085" y="2319460"/>
            <a:ext cx="2877970" cy="2100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2AE002-18E2-402B-9CFC-AAD4290610B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lum/>
            <a:alphaModFix/>
          </a:blip>
          <a:srcRect l="14957" t="1509"/>
          <a:stretch/>
        </p:blipFill>
        <p:spPr>
          <a:xfrm rot="16200000">
            <a:off x="4526322" y="1704657"/>
            <a:ext cx="3238722" cy="55857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398895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2F190-529C-452B-BB21-6F876FF461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6A497D-AD73-4DED-9E8D-69085E0BB9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Select Appropriate Avionics to Meet Mission Goals</a:t>
            </a:r>
          </a:p>
          <a:p>
            <a:pPr lvl="1"/>
            <a:r>
              <a:rPr lang="en-US" dirty="0"/>
              <a:t>Mount Avionics to Prevent Unintended Operation</a:t>
            </a:r>
          </a:p>
          <a:p>
            <a:pPr lvl="2"/>
            <a:r>
              <a:rPr lang="en-US" dirty="0"/>
              <a:t>Ensure RF-transparent Airframe for Telemetry and Tracking</a:t>
            </a:r>
          </a:p>
          <a:p>
            <a:pPr lvl="2"/>
            <a:r>
              <a:rPr lang="en-US" dirty="0"/>
              <a:t>Make Secure Electrical Connections</a:t>
            </a:r>
          </a:p>
          <a:p>
            <a:pPr lvl="2"/>
            <a:r>
              <a:rPr lang="en-US" dirty="0"/>
              <a:t>Allow for Airflow to Barometric Sensors</a:t>
            </a:r>
          </a:p>
          <a:p>
            <a:pPr lvl="2"/>
            <a:r>
              <a:rPr lang="en-US" dirty="0"/>
              <a:t>Consider REDUNDANT Flight Controllers- More Reliable than a Single Controller!</a:t>
            </a:r>
          </a:p>
          <a:p>
            <a:pPr lvl="2"/>
            <a:r>
              <a:rPr lang="en-US" dirty="0"/>
              <a:t>Time-Phase Redundant Charge to Fire AFTER Primary Charge by Time or Altitude</a:t>
            </a:r>
          </a:p>
          <a:p>
            <a:pPr lvl="2"/>
            <a:r>
              <a:rPr lang="en-US" dirty="0"/>
              <a:t>Test What You Will Fly, and Fly ONLY What You Test</a:t>
            </a:r>
          </a:p>
          <a:p>
            <a:pPr lvl="2"/>
            <a:r>
              <a:rPr lang="en-US" dirty="0"/>
              <a:t>Ensure Deployment Charges are Adequate to Deploy Drogue &amp; Main Parachutes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ED7B3F-36F2-41E4-A3FF-62EDB00D1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1F427F-EC9C-4A6A-A613-325DEEA4F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556184-DDBE-4844-89FD-1207C1C3B4B5}" type="slidenum">
              <a:rPr lang="en-US" altLang="en-US" smtClean="0"/>
              <a:pPr>
                <a:defRPr/>
              </a:pPr>
              <a:t>28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1466653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3">
            <a:extLst>
              <a:ext uri="{FF2B5EF4-FFF2-40B4-BE49-F238E27FC236}">
                <a16:creationId xmlns:a16="http://schemas.microsoft.com/office/drawing/2014/main" id="{4D0C1612-9401-4B43-BB48-1517BF92ED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10200" y="5635625"/>
            <a:ext cx="28956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rgbClr val="CCFF33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0099CC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eaLnBrk="1" hangingPunct="1">
              <a:spcBef>
                <a:spcPct val="50000"/>
              </a:spcBef>
              <a:buClrTx/>
              <a:buSzTx/>
              <a:buFontTx/>
              <a:buNone/>
            </a:pPr>
            <a:r>
              <a:rPr lang="en-US" altLang="en-US" sz="4000" b="1" i="1" dirty="0">
                <a:solidFill>
                  <a:schemeClr val="accent1"/>
                </a:solidFill>
                <a:latin typeface="Avenir Black" panose="02000503020000020003" pitchFamily="2" charset="0"/>
              </a:rPr>
              <a:t>Questions?</a:t>
            </a:r>
          </a:p>
        </p:txBody>
      </p:sp>
      <p:pic>
        <p:nvPicPr>
          <p:cNvPr id="34819" name="Picture 5">
            <a:extLst>
              <a:ext uri="{FF2B5EF4-FFF2-40B4-BE49-F238E27FC236}">
                <a16:creationId xmlns:a16="http://schemas.microsoft.com/office/drawing/2014/main" id="{D44D7977-7D7C-A24A-A0ED-5862CF4642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745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7F41F8-09AB-984A-8647-39F9E2C00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/>
              <a:t>Avionics Webinar</a:t>
            </a:r>
            <a:endParaRPr lang="en-US" altLang="en-US" dirty="0"/>
          </a:p>
        </p:txBody>
      </p:sp>
      <p:sp>
        <p:nvSpPr>
          <p:cNvPr id="34822" name="Slide Number Placeholder 3">
            <a:extLst>
              <a:ext uri="{FF2B5EF4-FFF2-40B4-BE49-F238E27FC236}">
                <a16:creationId xmlns:a16="http://schemas.microsoft.com/office/drawing/2014/main" id="{CA72F08D-3C84-3B4B-A28B-288F1259C2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rgbClr val="CCFF33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lr>
                <a:srgbClr val="0099CC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lr>
                <a:schemeClr val="tx2"/>
              </a:buClr>
              <a:buSzPct val="7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fld id="{C47BAE40-589C-2948-AEAE-9C7C357CC2C3}" type="slidenum">
              <a:rPr lang="en-US" altLang="en-US" sz="2400" smtClean="0"/>
              <a:pPr>
                <a:spcBef>
                  <a:spcPct val="0"/>
                </a:spcBef>
                <a:buClrTx/>
                <a:buSzTx/>
                <a:buFontTx/>
                <a:buNone/>
              </a:pPr>
              <a:t>29</a:t>
            </a:fld>
            <a:endParaRPr lang="en-US" altLang="en-US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rtsy">
  <a:themeElements>
    <a:clrScheme name="Carthage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C00000"/>
      </a:accent1>
      <a:accent2>
        <a:srgbClr val="6B9F25"/>
      </a:accent2>
      <a:accent3>
        <a:srgbClr val="989898"/>
      </a:accent3>
      <a:accent4>
        <a:srgbClr val="FF0000"/>
      </a:accent4>
      <a:accent5>
        <a:srgbClr val="1B587C"/>
      </a:accent5>
      <a:accent6>
        <a:srgbClr val="656565"/>
      </a:accent6>
      <a:hlink>
        <a:srgbClr val="6B9F25"/>
      </a:hlink>
      <a:folHlink>
        <a:srgbClr val="C00000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lnDef>
  </a:objectDefaults>
  <a:extraClrSchemeLst>
    <a:extraClrScheme>
      <a:clrScheme name="Artsy 1">
        <a:dk1>
          <a:srgbClr val="660033"/>
        </a:dk1>
        <a:lt1>
          <a:srgbClr val="FFFFFF"/>
        </a:lt1>
        <a:dk2>
          <a:srgbClr val="B60009"/>
        </a:dk2>
        <a:lt2>
          <a:srgbClr val="B2B2B2"/>
        </a:lt2>
        <a:accent1>
          <a:srgbClr val="CCCC00"/>
        </a:accent1>
        <a:accent2>
          <a:srgbClr val="DE9ABC"/>
        </a:accent2>
        <a:accent3>
          <a:srgbClr val="FFFFFF"/>
        </a:accent3>
        <a:accent4>
          <a:srgbClr val="56002A"/>
        </a:accent4>
        <a:accent5>
          <a:srgbClr val="E2E2AA"/>
        </a:accent5>
        <a:accent6>
          <a:srgbClr val="C98BAA"/>
        </a:accent6>
        <a:hlink>
          <a:srgbClr val="FFAFA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sy 2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0C0C0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C8C8C8"/>
        </a:accent6>
        <a:hlink>
          <a:srgbClr val="80808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rtsy 3">
        <a:dk1>
          <a:srgbClr val="2C2C42"/>
        </a:dk1>
        <a:lt1>
          <a:srgbClr val="FFFFCC"/>
        </a:lt1>
        <a:dk2>
          <a:srgbClr val="666699"/>
        </a:dk2>
        <a:lt2>
          <a:srgbClr val="FFCC00"/>
        </a:lt2>
        <a:accent1>
          <a:srgbClr val="FF9933"/>
        </a:accent1>
        <a:accent2>
          <a:srgbClr val="808000"/>
        </a:accent2>
        <a:accent3>
          <a:srgbClr val="B8B8CA"/>
        </a:accent3>
        <a:accent4>
          <a:srgbClr val="DADAAE"/>
        </a:accent4>
        <a:accent5>
          <a:srgbClr val="FFCAAD"/>
        </a:accent5>
        <a:accent6>
          <a:srgbClr val="737300"/>
        </a:accent6>
        <a:hlink>
          <a:srgbClr val="CC6600"/>
        </a:hlink>
        <a:folHlink>
          <a:srgbClr val="33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4">
        <a:dk1>
          <a:srgbClr val="50000F"/>
        </a:dk1>
        <a:lt1>
          <a:srgbClr val="FFCC00"/>
        </a:lt1>
        <a:dk2>
          <a:srgbClr val="800000"/>
        </a:dk2>
        <a:lt2>
          <a:srgbClr val="FFFFCC"/>
        </a:lt2>
        <a:accent1>
          <a:srgbClr val="808000"/>
        </a:accent1>
        <a:accent2>
          <a:srgbClr val="993366"/>
        </a:accent2>
        <a:accent3>
          <a:srgbClr val="C0AAAA"/>
        </a:accent3>
        <a:accent4>
          <a:srgbClr val="DAAE00"/>
        </a:accent4>
        <a:accent5>
          <a:srgbClr val="C0C0AA"/>
        </a:accent5>
        <a:accent6>
          <a:srgbClr val="8A2D5C"/>
        </a:accent6>
        <a:hlink>
          <a:srgbClr val="FF505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5">
        <a:dk1>
          <a:srgbClr val="333300"/>
        </a:dk1>
        <a:lt1>
          <a:srgbClr val="FFCC00"/>
        </a:lt1>
        <a:dk2>
          <a:srgbClr val="666633"/>
        </a:dk2>
        <a:lt2>
          <a:srgbClr val="FFFFCC"/>
        </a:lt2>
        <a:accent1>
          <a:srgbClr val="8F7401"/>
        </a:accent1>
        <a:accent2>
          <a:srgbClr val="CC6600"/>
        </a:accent2>
        <a:accent3>
          <a:srgbClr val="B8B8AD"/>
        </a:accent3>
        <a:accent4>
          <a:srgbClr val="DAAE00"/>
        </a:accent4>
        <a:accent5>
          <a:srgbClr val="C6BCAA"/>
        </a:accent5>
        <a:accent6>
          <a:srgbClr val="B95C00"/>
        </a:accent6>
        <a:hlink>
          <a:srgbClr val="666699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rtsy 6">
        <a:dk1>
          <a:srgbClr val="000000"/>
        </a:dk1>
        <a:lt1>
          <a:srgbClr val="FFFFFF"/>
        </a:lt1>
        <a:dk2>
          <a:srgbClr val="40458C"/>
        </a:dk2>
        <a:lt2>
          <a:srgbClr val="FFFFCC"/>
        </a:lt2>
        <a:accent1>
          <a:srgbClr val="8D8DB3"/>
        </a:accent1>
        <a:accent2>
          <a:srgbClr val="B2B2B2"/>
        </a:accent2>
        <a:accent3>
          <a:srgbClr val="AFB0C5"/>
        </a:accent3>
        <a:accent4>
          <a:srgbClr val="DADADA"/>
        </a:accent4>
        <a:accent5>
          <a:srgbClr val="C5C5D6"/>
        </a:accent5>
        <a:accent6>
          <a:srgbClr val="A1A1A1"/>
        </a:accent6>
        <a:hlink>
          <a:srgbClr val="6F89F7"/>
        </a:hlink>
        <a:folHlink>
          <a:srgbClr val="4F56AD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10299</TotalTime>
  <Words>1219</Words>
  <Application>Microsoft Office PowerPoint</Application>
  <PresentationFormat>On-screen Show (4:3)</PresentationFormat>
  <Paragraphs>259</Paragraphs>
  <Slides>29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7" baseType="lpstr">
      <vt:lpstr>MS PGothic</vt:lpstr>
      <vt:lpstr>Arial</vt:lpstr>
      <vt:lpstr>Avenir Black</vt:lpstr>
      <vt:lpstr>Calibri</vt:lpstr>
      <vt:lpstr>Tahoma</vt:lpstr>
      <vt:lpstr>Times New Roman</vt:lpstr>
      <vt:lpstr>Wingdings</vt:lpstr>
      <vt:lpstr>Artsy</vt:lpstr>
      <vt:lpstr>First Nations Launch 2023 Avionics Webinar</vt:lpstr>
      <vt:lpstr>Webinar Overview</vt:lpstr>
      <vt:lpstr>Avionics</vt:lpstr>
      <vt:lpstr>COTS Altimeter</vt:lpstr>
      <vt:lpstr>COTS Altimeter</vt:lpstr>
      <vt:lpstr>COTS Altimeter - Simple</vt:lpstr>
      <vt:lpstr>COTS Altimeter - Advanced</vt:lpstr>
      <vt:lpstr>COTS Altimeter - Circuit</vt:lpstr>
      <vt:lpstr>COTS Altimeter - Brands</vt:lpstr>
      <vt:lpstr>Avionics Switches</vt:lpstr>
      <vt:lpstr>Avionics Switches</vt:lpstr>
      <vt:lpstr>Avionics - Power</vt:lpstr>
      <vt:lpstr>Avionics - Tracking</vt:lpstr>
      <vt:lpstr>Avionics - Tracking</vt:lpstr>
      <vt:lpstr>Avionics - Tracking</vt:lpstr>
      <vt:lpstr>Avionics - Tracking</vt:lpstr>
      <vt:lpstr>Avionics - Tracking</vt:lpstr>
      <vt:lpstr>Avionics - Tracking</vt:lpstr>
      <vt:lpstr>Avionics – Tracking Brands</vt:lpstr>
      <vt:lpstr>Avionics Bay - Hardware</vt:lpstr>
      <vt:lpstr>Avionics Bay - Hardware</vt:lpstr>
      <vt:lpstr>Avionics Hardware - Sleds</vt:lpstr>
      <vt:lpstr>Avionics Hardware – Printed Sleds</vt:lpstr>
      <vt:lpstr>Avionics Bay - Hardware</vt:lpstr>
      <vt:lpstr>Avionics Bay - Hardware</vt:lpstr>
      <vt:lpstr>Avionics Bay - Hardware</vt:lpstr>
      <vt:lpstr>Avionics Bay - Hardware</vt:lpstr>
      <vt:lpstr>Avionics 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</dc:creator>
  <cp:lastModifiedBy>Christine Bolz</cp:lastModifiedBy>
  <cp:revision>297</cp:revision>
  <cp:lastPrinted>2016-01-26T23:13:45Z</cp:lastPrinted>
  <dcterms:created xsi:type="dcterms:W3CDTF">2016-01-23T22:30:45Z</dcterms:created>
  <dcterms:modified xsi:type="dcterms:W3CDTF">2023-01-17T20:50:40Z</dcterms:modified>
</cp:coreProperties>
</file>